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4" r:id="rId18"/>
    <p:sldId id="272" r:id="rId19"/>
    <p:sldId id="273"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cus Walker" initials="" lastIdx="1" clrIdx="0"/>
  <p:cmAuthor id="1" name="Alexander Passofaro"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22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A924A32-F462-4A00-B9F1-B24DC9D6C796}">
  <a:tblStyle styleId="{DA924A32-F462-4A00-B9F1-B24DC9D6C796}"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85" autoAdjust="0"/>
    <p:restoredTop sz="94660"/>
  </p:normalViewPr>
  <p:slideViewPr>
    <p:cSldViewPr snapToGrid="0">
      <p:cViewPr varScale="1">
        <p:scale>
          <a:sx n="88" d="100"/>
          <a:sy n="88" d="100"/>
        </p:scale>
        <p:origin x="822"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0" idx="1">
    <p:pos x="6000" y="0"/>
    <p:text>Do edit! (rework phrasing)</p:text>
  </p:cm>
  <p:cm authorId="1" idx="1">
    <p:pos x="6000" y="100"/>
    <p:text>I don't know about you...</p:text>
  </p:cm>
</p:cmLst>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dirty="0"/>
          </a:p>
        </p:txBody>
      </p:sp>
    </p:spTree>
    <p:extLst>
      <p:ext uri="{BB962C8B-B14F-4D97-AF65-F5344CB8AC3E}">
        <p14:creationId xmlns:p14="http://schemas.microsoft.com/office/powerpoint/2010/main" val="282599001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ambria"/>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a:spcBef>
                <a:spcPts val="0"/>
              </a:spcBef>
              <a:buChar char="-"/>
            </a:pPr>
            <a:r>
              <a:rPr lang="en"/>
              <a:t>NAME</a:t>
            </a:r>
          </a:p>
        </p:txBody>
      </p:sp>
    </p:spTree>
    <p:extLst>
      <p:ext uri="{BB962C8B-B14F-4D97-AF65-F5344CB8AC3E}">
        <p14:creationId xmlns:p14="http://schemas.microsoft.com/office/powerpoint/2010/main" val="23941597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0" name="Shape 1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This visual is misleading since the tooltip is not about the anomalous point</a:t>
            </a:r>
          </a:p>
        </p:txBody>
      </p:sp>
    </p:spTree>
    <p:extLst>
      <p:ext uri="{BB962C8B-B14F-4D97-AF65-F5344CB8AC3E}">
        <p14:creationId xmlns:p14="http://schemas.microsoft.com/office/powerpoint/2010/main" val="36972352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Secchi and Phosphorous as potential substitute for seasonal lake grade.</a:t>
            </a:r>
          </a:p>
        </p:txBody>
      </p:sp>
    </p:spTree>
    <p:extLst>
      <p:ext uri="{BB962C8B-B14F-4D97-AF65-F5344CB8AC3E}">
        <p14:creationId xmlns:p14="http://schemas.microsoft.com/office/powerpoint/2010/main" val="731228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This visual is misleading since the tooltip is not about the anomalous point</a:t>
            </a:r>
          </a:p>
        </p:txBody>
      </p:sp>
    </p:spTree>
    <p:extLst>
      <p:ext uri="{BB962C8B-B14F-4D97-AF65-F5344CB8AC3E}">
        <p14:creationId xmlns:p14="http://schemas.microsoft.com/office/powerpoint/2010/main" val="35097470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525984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8921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796338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We took out 2008 and 2009 tax data</a:t>
            </a:r>
          </a:p>
        </p:txBody>
      </p:sp>
    </p:spTree>
    <p:extLst>
      <p:ext uri="{BB962C8B-B14F-4D97-AF65-F5344CB8AC3E}">
        <p14:creationId xmlns:p14="http://schemas.microsoft.com/office/powerpoint/2010/main" val="35037758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320756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714507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30410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4679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5" name="Shape 7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Roughly ⅔ of fields eliminated</a:t>
            </a:r>
          </a:p>
        </p:txBody>
      </p:sp>
    </p:spTree>
    <p:extLst>
      <p:ext uri="{BB962C8B-B14F-4D97-AF65-F5344CB8AC3E}">
        <p14:creationId xmlns:p14="http://schemas.microsoft.com/office/powerpoint/2010/main" val="42744008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Roughly ⅔ of fields eliminated</a:t>
            </a:r>
          </a:p>
        </p:txBody>
      </p:sp>
    </p:spTree>
    <p:extLst>
      <p:ext uri="{BB962C8B-B14F-4D97-AF65-F5344CB8AC3E}">
        <p14:creationId xmlns:p14="http://schemas.microsoft.com/office/powerpoint/2010/main" val="2408937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125085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Add border to 2nd image</a:t>
            </a:r>
          </a:p>
        </p:txBody>
      </p:sp>
    </p:spTree>
    <p:extLst>
      <p:ext uri="{BB962C8B-B14F-4D97-AF65-F5344CB8AC3E}">
        <p14:creationId xmlns:p14="http://schemas.microsoft.com/office/powerpoint/2010/main" val="1161920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4001525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Split into two tables on two slides w/ visual accompaniment</a:t>
            </a:r>
          </a:p>
        </p:txBody>
      </p:sp>
    </p:spTree>
    <p:extLst>
      <p:ext uri="{BB962C8B-B14F-4D97-AF65-F5344CB8AC3E}">
        <p14:creationId xmlns:p14="http://schemas.microsoft.com/office/powerpoint/2010/main" val="4104989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lIns="91425" tIns="91425" rIns="91425" bIns="91425" anchor="ctr" anchorCtr="0">
            <a:noAutofit/>
          </a:bodyPr>
          <a:lstStyle/>
          <a:p>
            <a:pPr lvl="0">
              <a:spcBef>
                <a:spcPts val="0"/>
              </a:spcBef>
              <a:buNone/>
            </a:pPr>
            <a:endParaRPr dirty="0">
              <a:latin typeface="Cambria"/>
              <a:ea typeface="Cambria"/>
              <a:cs typeface="Cambria"/>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dirty="0"/>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dirty="0"/>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lvl1pPr>
              <a:defRPr>
                <a:latin typeface="Cambria"/>
                <a:ea typeface="Cambria"/>
                <a:cs typeface="Cambria"/>
              </a:defRPr>
            </a:lvl1pPr>
          </a:lstStyle>
          <a:p>
            <a:pPr algn="r"/>
            <a:fld id="{00000000-1234-1234-1234-123412341234}" type="slidenum">
              <a:rPr lang="en" sz="1000" smtClean="0">
                <a:solidFill>
                  <a:schemeClr val="lt2"/>
                </a:solidFill>
              </a:rPr>
              <a:pPr algn="r"/>
              <a:t>‹#›</a:t>
            </a:fld>
            <a:endParaRPr lang="en" sz="1000" dirty="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Cambria"/>
          <a:ea typeface="Cambria"/>
          <a:cs typeface="Cambria"/>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Cambria"/>
          <a:ea typeface="Cambria"/>
          <a:cs typeface="Cambria"/>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comments" Target="../comments/commen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Shape 54"/>
          <p:cNvPicPr preferRelativeResize="0"/>
          <p:nvPr/>
        </p:nvPicPr>
        <p:blipFill>
          <a:blip r:embed="rId3">
            <a:alphaModFix/>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179850" y="-184687"/>
            <a:ext cx="5028399" cy="5512875"/>
          </a:xfrm>
          <a:prstGeom prst="rect">
            <a:avLst/>
          </a:prstGeom>
          <a:noFill/>
          <a:ln>
            <a:noFill/>
          </a:ln>
        </p:spPr>
      </p:pic>
      <p:sp>
        <p:nvSpPr>
          <p:cNvPr id="55" name="Shape 55"/>
          <p:cNvSpPr txBox="1">
            <a:spLocks noGrp="1"/>
          </p:cNvSpPr>
          <p:nvPr>
            <p:ph type="subTitle" idx="1"/>
          </p:nvPr>
        </p:nvSpPr>
        <p:spPr>
          <a:xfrm>
            <a:off x="433749" y="2770290"/>
            <a:ext cx="8520600" cy="792600"/>
          </a:xfrm>
          <a:prstGeom prst="rect">
            <a:avLst/>
          </a:prstGeom>
        </p:spPr>
        <p:txBody>
          <a:bodyPr lIns="91425" tIns="91425" rIns="91425" bIns="91425" anchor="t" anchorCtr="0">
            <a:noAutofit/>
          </a:bodyPr>
          <a:lstStyle/>
          <a:p>
            <a:pPr lvl="0">
              <a:spcBef>
                <a:spcPts val="0"/>
              </a:spcBef>
              <a:buNone/>
            </a:pPr>
            <a:r>
              <a:rPr lang="en" b="1" dirty="0">
                <a:solidFill>
                  <a:srgbClr val="822216"/>
                </a:solidFill>
              </a:rPr>
              <a:t>University of Minnesota </a:t>
            </a:r>
            <a:r>
              <a:rPr lang="en" b="1" dirty="0" smtClean="0">
                <a:solidFill>
                  <a:schemeClr val="dk1"/>
                </a:solidFill>
              </a:rPr>
              <a:t>Duluth</a:t>
            </a:r>
          </a:p>
        </p:txBody>
      </p:sp>
      <p:sp>
        <p:nvSpPr>
          <p:cNvPr id="56" name="Shape 56"/>
          <p:cNvSpPr txBox="1">
            <a:spLocks noGrp="1"/>
          </p:cNvSpPr>
          <p:nvPr>
            <p:ph type="ctrTitle"/>
          </p:nvPr>
        </p:nvSpPr>
        <p:spPr>
          <a:xfrm>
            <a:off x="311700" y="781525"/>
            <a:ext cx="8520600" cy="2052600"/>
          </a:xfrm>
          <a:prstGeom prst="rect">
            <a:avLst/>
          </a:prstGeom>
        </p:spPr>
        <p:txBody>
          <a:bodyPr lIns="91425" tIns="91425" rIns="91425" bIns="91425" anchor="b" anchorCtr="0">
            <a:noAutofit/>
          </a:bodyPr>
          <a:lstStyle/>
          <a:p>
            <a:pPr lvl="0">
              <a:spcBef>
                <a:spcPts val="0"/>
              </a:spcBef>
              <a:buNone/>
            </a:pPr>
            <a:r>
              <a:rPr lang="en" b="1" dirty="0">
                <a:solidFill>
                  <a:srgbClr val="822216"/>
                </a:solidFill>
              </a:rPr>
              <a:t>MinneMUDAC 2016</a:t>
            </a:r>
          </a:p>
        </p:txBody>
      </p:sp>
      <p:sp>
        <p:nvSpPr>
          <p:cNvPr id="57" name="Shape 57"/>
          <p:cNvSpPr txBox="1"/>
          <p:nvPr/>
        </p:nvSpPr>
        <p:spPr>
          <a:xfrm>
            <a:off x="4801600" y="3928350"/>
            <a:ext cx="5949000" cy="694200"/>
          </a:xfrm>
          <a:prstGeom prst="rect">
            <a:avLst/>
          </a:prstGeom>
          <a:noFill/>
          <a:ln>
            <a:noFill/>
          </a:ln>
        </p:spPr>
        <p:txBody>
          <a:bodyPr lIns="91425" tIns="91425" rIns="91425" bIns="91425" anchor="t" anchorCtr="0">
            <a:noAutofit/>
          </a:bodyPr>
          <a:lstStyle/>
          <a:p>
            <a:pPr lvl="0">
              <a:spcBef>
                <a:spcPts val="0"/>
              </a:spcBef>
              <a:buNone/>
            </a:pPr>
            <a:endParaRPr dirty="0">
              <a:latin typeface="Cambria"/>
              <a:ea typeface="Cambria"/>
              <a:cs typeface="Cambria"/>
            </a:endParaRPr>
          </a:p>
        </p:txBody>
      </p:sp>
      <p:sp>
        <p:nvSpPr>
          <p:cNvPr id="6" name="Shape 55"/>
          <p:cNvSpPr txBox="1">
            <a:spLocks/>
          </p:cNvSpPr>
          <p:nvPr/>
        </p:nvSpPr>
        <p:spPr>
          <a:xfrm>
            <a:off x="433749" y="4188364"/>
            <a:ext cx="8520600" cy="7926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ct val="100000"/>
              <a:buNone/>
              <a:defRPr sz="2800" b="0" i="0" u="none" strike="noStrike" cap="none">
                <a:solidFill>
                  <a:schemeClr val="lt2"/>
                </a:solidFill>
                <a:latin typeface="Arial"/>
                <a:ea typeface="Arial"/>
                <a:cs typeface="Arial"/>
                <a:sym typeface="Arial"/>
              </a:defRPr>
            </a:lvl1pPr>
            <a:lvl2pPr marR="0" lvl="1" algn="ctr" rtl="0">
              <a:lnSpc>
                <a:spcPct val="100000"/>
              </a:lnSpc>
              <a:spcBef>
                <a:spcPts val="0"/>
              </a:spcBef>
              <a:spcAft>
                <a:spcPts val="0"/>
              </a:spcAft>
              <a:buClr>
                <a:schemeClr val="lt2"/>
              </a:buClr>
              <a:buSzPct val="100000"/>
              <a:buNone/>
              <a:defRPr sz="28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ct val="100000"/>
              <a:buNone/>
              <a:defRPr sz="28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ct val="100000"/>
              <a:buNone/>
              <a:defRPr sz="28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ct val="100000"/>
              <a:buNone/>
              <a:defRPr sz="28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ct val="100000"/>
              <a:buNone/>
              <a:defRPr sz="28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ct val="100000"/>
              <a:buNone/>
              <a:defRPr sz="28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ct val="100000"/>
              <a:buNone/>
              <a:defRPr sz="28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ct val="100000"/>
              <a:buNone/>
              <a:defRPr sz="2800" b="0" i="0" u="none" strike="noStrike" cap="none">
                <a:solidFill>
                  <a:schemeClr val="lt2"/>
                </a:solidFill>
                <a:latin typeface="Arial"/>
                <a:ea typeface="Arial"/>
                <a:cs typeface="Arial"/>
                <a:sym typeface="Arial"/>
              </a:defRPr>
            </a:lvl9pPr>
          </a:lstStyle>
          <a:p>
            <a:r>
              <a:rPr lang="en" sz="1200" b="1" dirty="0">
                <a:solidFill>
                  <a:srgbClr val="822216"/>
                </a:solidFill>
                <a:latin typeface="Cambria"/>
                <a:ea typeface="Cambria"/>
                <a:cs typeface="Cambria"/>
              </a:rPr>
              <a:t>Alex </a:t>
            </a:r>
            <a:r>
              <a:rPr lang="en" sz="1200" b="1" dirty="0" smtClean="0">
                <a:solidFill>
                  <a:srgbClr val="822216"/>
                </a:solidFill>
                <a:latin typeface="Cambria"/>
                <a:ea typeface="Cambria"/>
                <a:cs typeface="Cambria"/>
              </a:rPr>
              <a:t>Chun, </a:t>
            </a:r>
            <a:r>
              <a:rPr lang="en" sz="1200" b="1" dirty="0">
                <a:solidFill>
                  <a:srgbClr val="822216"/>
                </a:solidFill>
                <a:latin typeface="Cambria"/>
                <a:ea typeface="Cambria"/>
                <a:cs typeface="Cambria"/>
              </a:rPr>
              <a:t>Isabel </a:t>
            </a:r>
            <a:r>
              <a:rPr lang="en" sz="1200" b="1" dirty="0" smtClean="0">
                <a:solidFill>
                  <a:srgbClr val="822216"/>
                </a:solidFill>
                <a:latin typeface="Cambria"/>
                <a:ea typeface="Cambria"/>
                <a:cs typeface="Cambria"/>
              </a:rPr>
              <a:t>Ma, Nathan Oh, Alex Passofaro, </a:t>
            </a:r>
            <a:r>
              <a:rPr lang="en" sz="1200" b="1" dirty="0">
                <a:solidFill>
                  <a:srgbClr val="822216"/>
                </a:solidFill>
                <a:latin typeface="Cambria"/>
                <a:ea typeface="Cambria"/>
                <a:cs typeface="Cambria"/>
              </a:rPr>
              <a:t>Joseph </a:t>
            </a:r>
            <a:r>
              <a:rPr lang="en" sz="1200" b="1" dirty="0" smtClean="0">
                <a:solidFill>
                  <a:srgbClr val="822216"/>
                </a:solidFill>
                <a:latin typeface="Cambria"/>
                <a:ea typeface="Cambria"/>
                <a:cs typeface="Cambria"/>
              </a:rPr>
              <a:t>Paulsen, </a:t>
            </a:r>
            <a:r>
              <a:rPr lang="en" sz="1200" b="1" dirty="0">
                <a:solidFill>
                  <a:srgbClr val="822216"/>
                </a:solidFill>
                <a:latin typeface="Cambria"/>
                <a:ea typeface="Cambria"/>
                <a:cs typeface="Cambria"/>
              </a:rPr>
              <a:t>Daniel </a:t>
            </a:r>
            <a:r>
              <a:rPr lang="en" sz="1200" b="1" dirty="0" smtClean="0">
                <a:solidFill>
                  <a:srgbClr val="822216"/>
                </a:solidFill>
                <a:latin typeface="Cambria"/>
                <a:ea typeface="Cambria"/>
                <a:cs typeface="Cambria"/>
              </a:rPr>
              <a:t>Peters, Rachel Pompa, </a:t>
            </a:r>
            <a:r>
              <a:rPr lang="en" sz="1200" b="1" dirty="0">
                <a:solidFill>
                  <a:srgbClr val="822216"/>
                </a:solidFill>
                <a:latin typeface="Cambria"/>
                <a:ea typeface="Cambria"/>
                <a:cs typeface="Cambria"/>
              </a:rPr>
              <a:t>Anthony </a:t>
            </a:r>
            <a:r>
              <a:rPr lang="en" sz="1200" b="1" dirty="0" smtClean="0">
                <a:solidFill>
                  <a:srgbClr val="822216"/>
                </a:solidFill>
                <a:latin typeface="Cambria"/>
                <a:ea typeface="Cambria"/>
                <a:cs typeface="Cambria"/>
              </a:rPr>
              <a:t>Salls, Torri Simon, </a:t>
            </a:r>
            <a:r>
              <a:rPr lang="en" sz="1200" b="1" dirty="0">
                <a:solidFill>
                  <a:srgbClr val="822216"/>
                </a:solidFill>
                <a:latin typeface="Cambria"/>
                <a:ea typeface="Cambria"/>
                <a:cs typeface="Cambria"/>
              </a:rPr>
              <a:t>Marcus </a:t>
            </a:r>
            <a:r>
              <a:rPr lang="en" sz="1200" b="1" dirty="0" smtClean="0">
                <a:solidFill>
                  <a:srgbClr val="822216"/>
                </a:solidFill>
                <a:latin typeface="Cambria"/>
                <a:ea typeface="Cambria"/>
                <a:cs typeface="Cambria"/>
              </a:rPr>
              <a:t>Walker, Jiawei </a:t>
            </a:r>
            <a:r>
              <a:rPr lang="en" sz="1200" b="1" dirty="0">
                <a:solidFill>
                  <a:srgbClr val="822216"/>
                </a:solidFill>
                <a:latin typeface="Cambria"/>
                <a:ea typeface="Cambria"/>
                <a:cs typeface="Cambria"/>
              </a:rPr>
              <a:t>Yu</a:t>
            </a:r>
            <a:endParaRPr lang="en" sz="1200" b="1" dirty="0" smtClean="0">
              <a:solidFill>
                <a:srgbClr val="822216"/>
              </a:solidFill>
              <a:latin typeface="Cambria"/>
              <a:ea typeface="Cambria"/>
              <a:cs typeface="Cambria"/>
            </a:endParaRPr>
          </a:p>
          <a:p>
            <a:endParaRPr lang="en" sz="1200" b="1" dirty="0">
              <a:solidFill>
                <a:srgbClr val="822216"/>
              </a:solidFill>
              <a:latin typeface="Cambria"/>
              <a:ea typeface="Cambria"/>
              <a:cs typeface="Cambria"/>
            </a:endParaRPr>
          </a:p>
          <a:p>
            <a:r>
              <a:rPr lang="en" sz="1200" b="1" dirty="0" smtClean="0">
                <a:solidFill>
                  <a:srgbClr val="822216"/>
                </a:solidFill>
                <a:latin typeface="Cambria"/>
                <a:ea typeface="Cambria"/>
                <a:cs typeface="Cambria"/>
              </a:rPr>
              <a:t>Advisors: Tracy Bibelnieks, </a:t>
            </a:r>
            <a:r>
              <a:rPr lang="en" sz="1200" b="1" dirty="0">
                <a:solidFill>
                  <a:srgbClr val="822216"/>
                </a:solidFill>
                <a:latin typeface="Cambria"/>
                <a:ea typeface="Cambria"/>
                <a:cs typeface="Cambria"/>
              </a:rPr>
              <a:t>Nik </a:t>
            </a:r>
            <a:r>
              <a:rPr lang="en" sz="1200" b="1" dirty="0" smtClean="0">
                <a:solidFill>
                  <a:srgbClr val="822216"/>
                </a:solidFill>
                <a:latin typeface="Cambria"/>
                <a:ea typeface="Cambria"/>
                <a:cs typeface="Cambria"/>
              </a:rPr>
              <a:t>Hassan, Aaron Shepanik, </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210036" y="270854"/>
            <a:ext cx="8520600" cy="572700"/>
          </a:xfrm>
          <a:prstGeom prst="rect">
            <a:avLst/>
          </a:prstGeom>
        </p:spPr>
        <p:txBody>
          <a:bodyPr lIns="91425" tIns="91425" rIns="91425" bIns="91425" anchor="t" anchorCtr="0">
            <a:noAutofit/>
          </a:bodyPr>
          <a:lstStyle/>
          <a:p>
            <a:pPr lvl="0">
              <a:spcBef>
                <a:spcPts val="0"/>
              </a:spcBef>
              <a:buNone/>
            </a:pPr>
            <a:r>
              <a:rPr lang="en" b="1" dirty="0">
                <a:solidFill>
                  <a:schemeClr val="bg1"/>
                </a:solidFill>
              </a:rPr>
              <a:t>Dealing with Sparseness and Seasonal Lake Grade</a:t>
            </a:r>
          </a:p>
          <a:p>
            <a:pPr lvl="0">
              <a:spcBef>
                <a:spcPts val="0"/>
              </a:spcBef>
              <a:buNone/>
            </a:pPr>
            <a:endParaRPr dirty="0">
              <a:solidFill>
                <a:schemeClr val="bg1"/>
              </a:solidFill>
            </a:endParaRPr>
          </a:p>
        </p:txBody>
      </p:sp>
      <p:pic>
        <p:nvPicPr>
          <p:cNvPr id="114" name="Shape 114"/>
          <p:cNvPicPr preferRelativeResize="0"/>
          <p:nvPr/>
        </p:nvPicPr>
        <p:blipFill>
          <a:blip r:embed="rId3">
            <a:alphaModFix/>
          </a:blip>
          <a:stretch>
            <a:fillRect/>
          </a:stretch>
        </p:blipFill>
        <p:spPr>
          <a:xfrm>
            <a:off x="1720581" y="1092017"/>
            <a:ext cx="5499511" cy="3824438"/>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b="1" dirty="0">
                <a:solidFill>
                  <a:schemeClr val="bg1"/>
                </a:solidFill>
              </a:rPr>
              <a:t>Secchi and Phosphorous as Potential Substitutes</a:t>
            </a:r>
          </a:p>
          <a:p>
            <a:pPr lvl="0">
              <a:spcBef>
                <a:spcPts val="0"/>
              </a:spcBef>
              <a:buNone/>
            </a:pPr>
            <a:endParaRPr dirty="0">
              <a:solidFill>
                <a:schemeClr val="bg1"/>
              </a:solidFill>
            </a:endParaRPr>
          </a:p>
          <a:p>
            <a:pPr lvl="0">
              <a:spcBef>
                <a:spcPts val="0"/>
              </a:spcBef>
              <a:buNone/>
            </a:pPr>
            <a:endParaRPr dirty="0">
              <a:solidFill>
                <a:schemeClr val="bg1"/>
              </a:solidFill>
            </a:endParaRPr>
          </a:p>
        </p:txBody>
      </p:sp>
      <p:pic>
        <p:nvPicPr>
          <p:cNvPr id="120" name="Shape 120"/>
          <p:cNvPicPr preferRelativeResize="0"/>
          <p:nvPr/>
        </p:nvPicPr>
        <p:blipFill rotWithShape="1">
          <a:blip r:embed="rId3">
            <a:alphaModFix/>
          </a:blip>
          <a:srcRect r="16310"/>
          <a:stretch/>
        </p:blipFill>
        <p:spPr>
          <a:xfrm>
            <a:off x="3977126" y="1137450"/>
            <a:ext cx="4793100" cy="3048324"/>
          </a:xfrm>
          <a:prstGeom prst="rect">
            <a:avLst/>
          </a:prstGeom>
          <a:noFill/>
          <a:ln>
            <a:noFill/>
          </a:ln>
        </p:spPr>
      </p:pic>
      <p:pic>
        <p:nvPicPr>
          <p:cNvPr id="121" name="Shape 121"/>
          <p:cNvPicPr preferRelativeResize="0"/>
          <p:nvPr/>
        </p:nvPicPr>
        <p:blipFill>
          <a:blip r:embed="rId4">
            <a:alphaModFix/>
          </a:blip>
          <a:stretch>
            <a:fillRect/>
          </a:stretch>
        </p:blipFill>
        <p:spPr>
          <a:xfrm>
            <a:off x="487705" y="1137450"/>
            <a:ext cx="3001344" cy="3048324"/>
          </a:xfrm>
          <a:prstGeom prst="rect">
            <a:avLst/>
          </a:prstGeom>
          <a:noFill/>
          <a:ln>
            <a:noFill/>
          </a:ln>
        </p:spPr>
      </p:pic>
      <p:pic>
        <p:nvPicPr>
          <p:cNvPr id="122" name="Shape 122"/>
          <p:cNvPicPr preferRelativeResize="0"/>
          <p:nvPr/>
        </p:nvPicPr>
        <p:blipFill rotWithShape="1">
          <a:blip r:embed="rId5">
            <a:alphaModFix/>
          </a:blip>
          <a:srcRect l="51101" t="30254" r="9214" b="62035"/>
          <a:stretch/>
        </p:blipFill>
        <p:spPr>
          <a:xfrm>
            <a:off x="206250" y="4405499"/>
            <a:ext cx="3628823" cy="396349"/>
          </a:xfrm>
          <a:prstGeom prst="rect">
            <a:avLst/>
          </a:prstGeom>
          <a:noFill/>
          <a:ln>
            <a:noFill/>
          </a:ln>
        </p:spPr>
      </p:pic>
      <p:pic>
        <p:nvPicPr>
          <p:cNvPr id="123" name="Shape 123"/>
          <p:cNvPicPr preferRelativeResize="0"/>
          <p:nvPr/>
        </p:nvPicPr>
        <p:blipFill rotWithShape="1">
          <a:blip r:embed="rId6">
            <a:alphaModFix/>
          </a:blip>
          <a:srcRect l="53049" t="78557" r="5856" b="13293"/>
          <a:stretch/>
        </p:blipFill>
        <p:spPr>
          <a:xfrm>
            <a:off x="4494812" y="4405487"/>
            <a:ext cx="3757725" cy="418949"/>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xfrm>
            <a:off x="298045" y="308456"/>
            <a:ext cx="8520600" cy="572700"/>
          </a:xfrm>
          <a:prstGeom prst="rect">
            <a:avLst/>
          </a:prstGeom>
        </p:spPr>
        <p:txBody>
          <a:bodyPr lIns="91425" tIns="91425" rIns="91425" bIns="91425" anchor="t" anchorCtr="0">
            <a:noAutofit/>
          </a:bodyPr>
          <a:lstStyle/>
          <a:p>
            <a:pPr lvl="0" rtl="0">
              <a:spcBef>
                <a:spcPts val="0"/>
              </a:spcBef>
              <a:buNone/>
            </a:pPr>
            <a:r>
              <a:rPr lang="en" b="1" dirty="0">
                <a:solidFill>
                  <a:schemeClr val="bg1"/>
                </a:solidFill>
              </a:rPr>
              <a:t>Best Watershed by Secchi Depth</a:t>
            </a:r>
          </a:p>
          <a:p>
            <a:pPr lvl="0" rtl="0">
              <a:spcBef>
                <a:spcPts val="0"/>
              </a:spcBef>
              <a:buNone/>
            </a:pPr>
            <a:endParaRPr dirty="0">
              <a:solidFill>
                <a:schemeClr val="bg1"/>
              </a:solidFill>
            </a:endParaRPr>
          </a:p>
        </p:txBody>
      </p:sp>
      <p:sp>
        <p:nvSpPr>
          <p:cNvPr id="129" name="Shape 129"/>
          <p:cNvSpPr txBox="1"/>
          <p:nvPr/>
        </p:nvSpPr>
        <p:spPr>
          <a:xfrm>
            <a:off x="516824" y="987441"/>
            <a:ext cx="8004147" cy="1269000"/>
          </a:xfrm>
          <a:prstGeom prst="rect">
            <a:avLst/>
          </a:prstGeom>
          <a:noFill/>
          <a:ln>
            <a:noFill/>
          </a:ln>
        </p:spPr>
        <p:txBody>
          <a:bodyPr lIns="91425" tIns="91425" rIns="91425" bIns="91425" anchor="t" anchorCtr="0">
            <a:noAutofit/>
          </a:bodyPr>
          <a:lstStyle/>
          <a:p>
            <a:pPr marL="457200" lvl="0" indent="-228600" rtl="0">
              <a:spcBef>
                <a:spcPts val="0"/>
              </a:spcBef>
              <a:buClr>
                <a:srgbClr val="9E9E9E"/>
              </a:buClr>
              <a:buChar char="●"/>
            </a:pPr>
            <a:r>
              <a:rPr lang="en" sz="2400" dirty="0" smtClean="0">
                <a:solidFill>
                  <a:schemeClr val="bg1"/>
                </a:solidFill>
                <a:latin typeface="Cambria"/>
                <a:ea typeface="Cambria"/>
                <a:cs typeface="Cambria"/>
              </a:rPr>
              <a:t>Used </a:t>
            </a:r>
            <a:r>
              <a:rPr lang="en" sz="2400" dirty="0">
                <a:solidFill>
                  <a:schemeClr val="bg1"/>
                </a:solidFill>
                <a:latin typeface="Cambria"/>
                <a:ea typeface="Cambria"/>
                <a:cs typeface="Cambria"/>
              </a:rPr>
              <a:t>secchi depth to offset sparseness in seasonal lake grade </a:t>
            </a:r>
            <a:r>
              <a:rPr lang="en" sz="2400" dirty="0" smtClean="0">
                <a:solidFill>
                  <a:schemeClr val="bg1"/>
                </a:solidFill>
                <a:latin typeface="Cambria"/>
                <a:ea typeface="Cambria"/>
                <a:cs typeface="Cambria"/>
              </a:rPr>
              <a:t>data</a:t>
            </a:r>
            <a:endParaRPr lang="en-US" sz="2400" dirty="0" smtClean="0">
              <a:solidFill>
                <a:schemeClr val="bg1"/>
              </a:solidFill>
              <a:latin typeface="Cambria"/>
              <a:ea typeface="Cambria"/>
              <a:cs typeface="Cambria"/>
            </a:endParaRPr>
          </a:p>
          <a:p>
            <a:pPr marL="457200" lvl="0" indent="-228600" rtl="0">
              <a:spcBef>
                <a:spcPts val="0"/>
              </a:spcBef>
              <a:buClr>
                <a:srgbClr val="9E9E9E"/>
              </a:buClr>
              <a:buChar char="●"/>
            </a:pPr>
            <a:endParaRPr lang="en" sz="2400" dirty="0">
              <a:solidFill>
                <a:schemeClr val="bg1"/>
              </a:solidFill>
              <a:latin typeface="Cambria"/>
              <a:ea typeface="Cambria"/>
              <a:cs typeface="Cambria"/>
            </a:endParaRPr>
          </a:p>
          <a:p>
            <a:pPr marL="457200" lvl="0" indent="-228600" rtl="0">
              <a:spcBef>
                <a:spcPts val="0"/>
              </a:spcBef>
              <a:buClr>
                <a:srgbClr val="9E9E9E"/>
              </a:buClr>
              <a:buChar char="●"/>
            </a:pPr>
            <a:r>
              <a:rPr lang="en" sz="2400" dirty="0">
                <a:solidFill>
                  <a:schemeClr val="bg1"/>
                </a:solidFill>
                <a:latin typeface="Cambria"/>
                <a:ea typeface="Cambria"/>
                <a:cs typeface="Cambria"/>
              </a:rPr>
              <a:t>Lower St. Croix River </a:t>
            </a:r>
            <a:endParaRPr lang="en-US" sz="2400" dirty="0" smtClean="0">
              <a:solidFill>
                <a:schemeClr val="bg1"/>
              </a:solidFill>
              <a:latin typeface="Cambria"/>
              <a:ea typeface="Cambria"/>
              <a:cs typeface="Cambria"/>
            </a:endParaRPr>
          </a:p>
          <a:p>
            <a:pPr marL="228600" lvl="0" rtl="0">
              <a:spcBef>
                <a:spcPts val="0"/>
              </a:spcBef>
              <a:buClr>
                <a:srgbClr val="9E9E9E"/>
              </a:buClr>
            </a:pPr>
            <a:r>
              <a:rPr lang="en-US" sz="2400" dirty="0">
                <a:solidFill>
                  <a:schemeClr val="bg1"/>
                </a:solidFill>
                <a:latin typeface="Cambria"/>
                <a:ea typeface="Cambria"/>
                <a:cs typeface="Cambria"/>
              </a:rPr>
              <a:t> </a:t>
            </a:r>
            <a:r>
              <a:rPr lang="en-US" sz="2400" dirty="0" smtClean="0">
                <a:solidFill>
                  <a:schemeClr val="bg1"/>
                </a:solidFill>
                <a:latin typeface="Cambria"/>
                <a:ea typeface="Cambria"/>
                <a:cs typeface="Cambria"/>
              </a:rPr>
              <a:t>   </a:t>
            </a:r>
            <a:r>
              <a:rPr lang="en" sz="2400" dirty="0" smtClean="0">
                <a:solidFill>
                  <a:schemeClr val="bg1"/>
                </a:solidFill>
                <a:latin typeface="Cambria"/>
                <a:ea typeface="Cambria"/>
                <a:cs typeface="Cambria"/>
              </a:rPr>
              <a:t>consistentl</a:t>
            </a:r>
            <a:r>
              <a:rPr lang="en-US" sz="2400" dirty="0" smtClean="0">
                <a:solidFill>
                  <a:schemeClr val="bg1"/>
                </a:solidFill>
                <a:latin typeface="Cambria"/>
                <a:ea typeface="Cambria"/>
                <a:cs typeface="Cambria"/>
              </a:rPr>
              <a:t>y </a:t>
            </a:r>
            <a:r>
              <a:rPr lang="en" sz="2400" dirty="0" smtClean="0">
                <a:solidFill>
                  <a:schemeClr val="bg1"/>
                </a:solidFill>
                <a:latin typeface="Cambria"/>
                <a:ea typeface="Cambria"/>
                <a:cs typeface="Cambria"/>
              </a:rPr>
              <a:t>better </a:t>
            </a:r>
            <a:r>
              <a:rPr lang="en" sz="2400" dirty="0">
                <a:solidFill>
                  <a:schemeClr val="bg1"/>
                </a:solidFill>
                <a:latin typeface="Cambria"/>
                <a:ea typeface="Cambria"/>
                <a:cs typeface="Cambria"/>
              </a:rPr>
              <a:t>than </a:t>
            </a:r>
            <a:r>
              <a:rPr lang="en-US" sz="2400" dirty="0" smtClean="0">
                <a:solidFill>
                  <a:schemeClr val="bg1"/>
                </a:solidFill>
                <a:latin typeface="Cambria"/>
                <a:ea typeface="Cambria"/>
                <a:cs typeface="Cambria"/>
              </a:rPr>
              <a:t> </a:t>
            </a:r>
          </a:p>
          <a:p>
            <a:pPr marL="228600" lvl="0" rtl="0">
              <a:spcBef>
                <a:spcPts val="0"/>
              </a:spcBef>
              <a:buClr>
                <a:srgbClr val="9E9E9E"/>
              </a:buClr>
            </a:pPr>
            <a:r>
              <a:rPr lang="en-US" sz="2400" dirty="0" smtClean="0">
                <a:solidFill>
                  <a:schemeClr val="bg1"/>
                </a:solidFill>
                <a:latin typeface="Cambria"/>
                <a:ea typeface="Cambria"/>
                <a:cs typeface="Cambria"/>
              </a:rPr>
              <a:t>    </a:t>
            </a:r>
            <a:r>
              <a:rPr lang="en" sz="2400" dirty="0" smtClean="0">
                <a:solidFill>
                  <a:schemeClr val="bg1"/>
                </a:solidFill>
                <a:latin typeface="Cambria"/>
                <a:ea typeface="Cambria"/>
                <a:cs typeface="Cambria"/>
              </a:rPr>
              <a:t>other </a:t>
            </a:r>
            <a:r>
              <a:rPr lang="en" sz="2400" dirty="0">
                <a:solidFill>
                  <a:schemeClr val="bg1"/>
                </a:solidFill>
                <a:latin typeface="Cambria"/>
                <a:ea typeface="Cambria"/>
                <a:cs typeface="Cambria"/>
              </a:rPr>
              <a:t>7 </a:t>
            </a:r>
            <a:r>
              <a:rPr lang="en" sz="2400" dirty="0" smtClean="0">
                <a:solidFill>
                  <a:schemeClr val="bg1"/>
                </a:solidFill>
                <a:latin typeface="Cambria"/>
                <a:ea typeface="Cambria"/>
                <a:cs typeface="Cambria"/>
              </a:rPr>
              <a:t>watersheds</a:t>
            </a:r>
            <a:endParaRPr lang="en" sz="2400" dirty="0">
              <a:solidFill>
                <a:schemeClr val="bg1"/>
              </a:solidFill>
              <a:latin typeface="Cambria"/>
              <a:ea typeface="Cambria"/>
              <a:cs typeface="Cambria"/>
            </a:endParaRPr>
          </a:p>
        </p:txBody>
      </p:sp>
      <p:pic>
        <p:nvPicPr>
          <p:cNvPr id="130" name="Shape 130"/>
          <p:cNvPicPr preferRelativeResize="0"/>
          <p:nvPr/>
        </p:nvPicPr>
        <p:blipFill>
          <a:blip r:embed="rId3">
            <a:alphaModFix/>
          </a:blip>
          <a:stretch>
            <a:fillRect/>
          </a:stretch>
        </p:blipFill>
        <p:spPr>
          <a:xfrm>
            <a:off x="4420228" y="2030559"/>
            <a:ext cx="4122934" cy="2880775"/>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3" name="Rectangle 2"/>
          <p:cNvSpPr/>
          <p:nvPr/>
        </p:nvSpPr>
        <p:spPr>
          <a:xfrm>
            <a:off x="4881471" y="1796052"/>
            <a:ext cx="355234" cy="2762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mbria"/>
            </a:endParaRPr>
          </a:p>
        </p:txBody>
      </p:sp>
      <p:pic>
        <p:nvPicPr>
          <p:cNvPr id="2" name="Secchi depth by watershed over time. 2005-201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35276" y="519695"/>
            <a:ext cx="8010088" cy="412185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108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
                </p:tgtEl>
              </p:cMediaNode>
            </p:video>
          </p:childTnLst>
        </p:cTn>
      </p:par>
    </p:tnLst>
    <p:bldLst>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284389" y="226516"/>
            <a:ext cx="8520600" cy="572700"/>
          </a:xfrm>
          <a:prstGeom prst="rect">
            <a:avLst/>
          </a:prstGeom>
        </p:spPr>
        <p:txBody>
          <a:bodyPr lIns="91425" tIns="91425" rIns="91425" bIns="91425" anchor="t" anchorCtr="0">
            <a:noAutofit/>
          </a:bodyPr>
          <a:lstStyle/>
          <a:p>
            <a:pPr lvl="0">
              <a:spcBef>
                <a:spcPts val="0"/>
              </a:spcBef>
              <a:buNone/>
            </a:pPr>
            <a:r>
              <a:rPr lang="en" b="1" dirty="0">
                <a:solidFill>
                  <a:schemeClr val="bg1"/>
                </a:solidFill>
              </a:rPr>
              <a:t>Joining Tax and Lake Data</a:t>
            </a:r>
          </a:p>
        </p:txBody>
      </p:sp>
      <p:sp>
        <p:nvSpPr>
          <p:cNvPr id="10" name="Shape 141"/>
          <p:cNvSpPr txBox="1">
            <a:spLocks/>
          </p:cNvSpPr>
          <p:nvPr/>
        </p:nvSpPr>
        <p:spPr>
          <a:xfrm>
            <a:off x="165375" y="840186"/>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dirty="0" smtClean="0">
                <a:solidFill>
                  <a:schemeClr val="bg1"/>
                </a:solidFill>
                <a:latin typeface="Cambria"/>
                <a:ea typeface="Cambria"/>
                <a:cs typeface="Cambria"/>
              </a:rPr>
              <a:t>Join data and export for analysis in other software</a:t>
            </a:r>
            <a:endParaRPr lang="en-US" dirty="0" smtClean="0">
              <a:solidFill>
                <a:schemeClr val="bg1"/>
              </a:solidFill>
              <a:latin typeface="Cambria"/>
              <a:ea typeface="Cambria"/>
              <a:cs typeface="Cambria"/>
            </a:endParaRPr>
          </a:p>
          <a:p>
            <a:pPr marL="228600" lvl="1">
              <a:lnSpc>
                <a:spcPct val="100000"/>
              </a:lnSpc>
            </a:pPr>
            <a:endParaRPr lang="en" dirty="0" smtClean="0">
              <a:solidFill>
                <a:schemeClr val="bg1"/>
              </a:solidFill>
              <a:latin typeface="Cambria"/>
              <a:ea typeface="Cambria"/>
              <a:cs typeface="Cambria"/>
            </a:endParaRPr>
          </a:p>
        </p:txBody>
      </p:sp>
      <p:sp>
        <p:nvSpPr>
          <p:cNvPr id="11" name="Shape 141"/>
          <p:cNvSpPr txBox="1">
            <a:spLocks/>
          </p:cNvSpPr>
          <p:nvPr/>
        </p:nvSpPr>
        <p:spPr>
          <a:xfrm>
            <a:off x="449765" y="1257261"/>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R</a:t>
            </a:r>
          </a:p>
        </p:txBody>
      </p:sp>
      <p:sp>
        <p:nvSpPr>
          <p:cNvPr id="13" name="Shape 141"/>
          <p:cNvSpPr txBox="1">
            <a:spLocks/>
          </p:cNvSpPr>
          <p:nvPr/>
        </p:nvSpPr>
        <p:spPr>
          <a:xfrm>
            <a:off x="138064" y="1826905"/>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dirty="0" smtClean="0">
                <a:solidFill>
                  <a:schemeClr val="bg1"/>
                </a:solidFill>
                <a:latin typeface="Cambria"/>
                <a:ea typeface="Cambria"/>
                <a:cs typeface="Cambria"/>
              </a:rPr>
              <a:t>D</a:t>
            </a:r>
            <a:r>
              <a:rPr lang="en-US" dirty="0" smtClean="0">
                <a:solidFill>
                  <a:schemeClr val="bg1"/>
                </a:solidFill>
                <a:latin typeface="Cambria"/>
                <a:ea typeface="Cambria"/>
                <a:cs typeface="Cambria"/>
              </a:rPr>
              <a:t>a</a:t>
            </a:r>
            <a:r>
              <a:rPr lang="en" dirty="0" smtClean="0">
                <a:solidFill>
                  <a:schemeClr val="bg1"/>
                </a:solidFill>
                <a:latin typeface="Cambria"/>
                <a:ea typeface="Cambria"/>
                <a:cs typeface="Cambria"/>
              </a:rPr>
              <a:t>ta file sizes still a challenge</a:t>
            </a:r>
          </a:p>
        </p:txBody>
      </p:sp>
      <p:sp>
        <p:nvSpPr>
          <p:cNvPr id="14" name="Shape 141"/>
          <p:cNvSpPr txBox="1">
            <a:spLocks/>
          </p:cNvSpPr>
          <p:nvPr/>
        </p:nvSpPr>
        <p:spPr>
          <a:xfrm>
            <a:off x="449765" y="2152866"/>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Software couldn’t handle parcel to water data file size</a:t>
            </a:r>
          </a:p>
        </p:txBody>
      </p:sp>
      <p:sp>
        <p:nvSpPr>
          <p:cNvPr id="15" name="Shape 141"/>
          <p:cNvSpPr txBox="1">
            <a:spLocks/>
          </p:cNvSpPr>
          <p:nvPr/>
        </p:nvSpPr>
        <p:spPr>
          <a:xfrm>
            <a:off x="138064" y="2497730"/>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dirty="0" smtClean="0">
                <a:solidFill>
                  <a:schemeClr val="bg1"/>
                </a:solidFill>
                <a:latin typeface="Cambria"/>
                <a:ea typeface="Cambria"/>
                <a:cs typeface="Cambria"/>
              </a:rPr>
              <a:t>Software limitations</a:t>
            </a:r>
          </a:p>
        </p:txBody>
      </p:sp>
      <p:sp>
        <p:nvSpPr>
          <p:cNvPr id="16" name="Shape 141"/>
          <p:cNvSpPr txBox="1">
            <a:spLocks/>
          </p:cNvSpPr>
          <p:nvPr/>
        </p:nvSpPr>
        <p:spPr>
          <a:xfrm>
            <a:off x="449765" y="2836449"/>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R virtual memory limit</a:t>
            </a:r>
          </a:p>
        </p:txBody>
      </p:sp>
      <p:sp>
        <p:nvSpPr>
          <p:cNvPr id="17" name="Shape 141"/>
          <p:cNvSpPr txBox="1">
            <a:spLocks/>
          </p:cNvSpPr>
          <p:nvPr/>
        </p:nvSpPr>
        <p:spPr>
          <a:xfrm>
            <a:off x="450166" y="3075933"/>
            <a:ext cx="5363688"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Access max database limits</a:t>
            </a:r>
          </a:p>
        </p:txBody>
      </p:sp>
      <p:sp>
        <p:nvSpPr>
          <p:cNvPr id="18" name="Shape 141"/>
          <p:cNvSpPr txBox="1">
            <a:spLocks/>
          </p:cNvSpPr>
          <p:nvPr/>
        </p:nvSpPr>
        <p:spPr>
          <a:xfrm>
            <a:off x="450166" y="3330976"/>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Oracle time limitations</a:t>
            </a:r>
          </a:p>
        </p:txBody>
      </p:sp>
      <p:sp>
        <p:nvSpPr>
          <p:cNvPr id="19" name="Shape 141"/>
          <p:cNvSpPr txBox="1">
            <a:spLocks/>
          </p:cNvSpPr>
          <p:nvPr/>
        </p:nvSpPr>
        <p:spPr>
          <a:xfrm>
            <a:off x="136440" y="3714732"/>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dirty="0" smtClean="0">
                <a:solidFill>
                  <a:schemeClr val="bg1"/>
                </a:solidFill>
                <a:latin typeface="Cambria"/>
                <a:ea typeface="Cambria"/>
                <a:cs typeface="Cambria"/>
              </a:rPr>
              <a:t>Defaulting to Tableau</a:t>
            </a:r>
          </a:p>
        </p:txBody>
      </p:sp>
      <p:sp>
        <p:nvSpPr>
          <p:cNvPr id="20" name="Shape 141"/>
          <p:cNvSpPr txBox="1">
            <a:spLocks/>
          </p:cNvSpPr>
          <p:nvPr/>
        </p:nvSpPr>
        <p:spPr>
          <a:xfrm>
            <a:off x="449765" y="4016051"/>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Not possible to export as universal file type</a:t>
            </a:r>
          </a:p>
        </p:txBody>
      </p:sp>
      <p:sp>
        <p:nvSpPr>
          <p:cNvPr id="21" name="Shape 141"/>
          <p:cNvSpPr txBox="1">
            <a:spLocks/>
          </p:cNvSpPr>
          <p:nvPr/>
        </p:nvSpPr>
        <p:spPr>
          <a:xfrm>
            <a:off x="449765" y="4341844"/>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Performed analysis in Tableau</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311700" y="226149"/>
            <a:ext cx="8520600" cy="572700"/>
          </a:xfrm>
          <a:prstGeom prst="rect">
            <a:avLst/>
          </a:prstGeom>
        </p:spPr>
        <p:txBody>
          <a:bodyPr lIns="91425" tIns="91425" rIns="91425" bIns="91425" anchor="t" anchorCtr="0">
            <a:noAutofit/>
          </a:bodyPr>
          <a:lstStyle/>
          <a:p>
            <a:pPr lvl="0">
              <a:spcBef>
                <a:spcPts val="0"/>
              </a:spcBef>
              <a:buNone/>
            </a:pPr>
            <a:r>
              <a:rPr lang="en" b="1" dirty="0">
                <a:solidFill>
                  <a:schemeClr val="bg1"/>
                </a:solidFill>
              </a:rPr>
              <a:t>Research findings</a:t>
            </a:r>
          </a:p>
        </p:txBody>
      </p:sp>
      <p:sp>
        <p:nvSpPr>
          <p:cNvPr id="147" name="Shape 147"/>
          <p:cNvSpPr txBox="1">
            <a:spLocks noGrp="1"/>
          </p:cNvSpPr>
          <p:nvPr>
            <p:ph type="body" idx="1"/>
          </p:nvPr>
        </p:nvSpPr>
        <p:spPr>
          <a:xfrm>
            <a:off x="145030" y="756235"/>
            <a:ext cx="8759400" cy="4387265"/>
          </a:xfrm>
          <a:prstGeom prst="rect">
            <a:avLst/>
          </a:prstGeom>
        </p:spPr>
        <p:txBody>
          <a:bodyPr lIns="91425" tIns="91425" rIns="91425" bIns="91425" anchor="t" anchorCtr="0">
            <a:noAutofit/>
          </a:bodyPr>
          <a:lstStyle/>
          <a:p>
            <a:pPr marL="457200" lvl="0" indent="-330200" rtl="0">
              <a:spcBef>
                <a:spcPts val="0"/>
              </a:spcBef>
              <a:buSzPct val="100000"/>
            </a:pPr>
            <a:r>
              <a:rPr lang="en" sz="1600" dirty="0">
                <a:solidFill>
                  <a:schemeClr val="bg1"/>
                </a:solidFill>
              </a:rPr>
              <a:t>There are many things that affect the water quality, and the land use is the most important factor to control the water quality (Tong et al., 2002). It is because the chloride and nitrite-nitrogen concentrations have been increasing much more than the nature did as the industry developed (Keeler and Polasky, 2014). </a:t>
            </a:r>
          </a:p>
          <a:p>
            <a:pPr marL="457200" marR="0" lvl="0" indent="-330200" algn="l" rtl="0">
              <a:lnSpc>
                <a:spcPct val="115000"/>
              </a:lnSpc>
              <a:spcBef>
                <a:spcPts val="0"/>
              </a:spcBef>
              <a:spcAft>
                <a:spcPts val="1600"/>
              </a:spcAft>
              <a:buSzPct val="100000"/>
            </a:pPr>
            <a:r>
              <a:rPr lang="en" sz="1600" dirty="0">
                <a:solidFill>
                  <a:schemeClr val="bg1"/>
                </a:solidFill>
              </a:rPr>
              <a:t>In terms of the land prices, it is concluded that the land price decreases as being closer to the contamination site. In addition, people concerned more on the well contamination than on the groundwater contamination, even though the groundwater contamination can cause long-term health problems (Chamblee, 2015). For people who live near the surface water, people were willing to pay more for the clearer water (Clapper and Caudill, 2014). </a:t>
            </a:r>
          </a:p>
          <a:p>
            <a:pPr marL="304800" lvl="0" rtl="0">
              <a:spcBef>
                <a:spcPts val="0"/>
              </a:spcBef>
              <a:spcAft>
                <a:spcPts val="0"/>
              </a:spcAft>
              <a:buNone/>
            </a:pPr>
            <a:r>
              <a:rPr lang="en" sz="900" dirty="0">
                <a:solidFill>
                  <a:schemeClr val="bg1"/>
                </a:solidFill>
              </a:rPr>
              <a:t>Chamblee, John F., Carolyn A. Dehring, Craig A. Depken, II, and Joseph R. Nicholson. "Water Contamination, Land Prices, and the Statute of Repose." J Real Estate Finan Econ 51 (2015): 398-414. Web.</a:t>
            </a:r>
          </a:p>
          <a:p>
            <a:pPr marL="304800" lvl="0" rtl="0">
              <a:spcBef>
                <a:spcPts val="0"/>
              </a:spcBef>
              <a:spcAft>
                <a:spcPts val="0"/>
              </a:spcAft>
              <a:buNone/>
            </a:pPr>
            <a:r>
              <a:rPr lang="en" sz="900" dirty="0">
                <a:solidFill>
                  <a:schemeClr val="bg1"/>
                </a:solidFill>
              </a:rPr>
              <a:t>Clapper, Julia, and Steven B. Caudill. "Water Quality and Cottage Prices in Ontario.” Applied Economics 46.10 (2014): 1122-126. Web.</a:t>
            </a:r>
          </a:p>
          <a:p>
            <a:pPr marL="342900" lvl="0" rtl="0">
              <a:spcBef>
                <a:spcPts val="0"/>
              </a:spcBef>
              <a:spcAft>
                <a:spcPts val="0"/>
              </a:spcAft>
              <a:buNone/>
            </a:pPr>
            <a:r>
              <a:rPr lang="en" sz="900" dirty="0">
                <a:solidFill>
                  <a:schemeClr val="bg1"/>
                </a:solidFill>
              </a:rPr>
              <a:t>Tong, Susanna T.Y., and Wenli Chen. "Modeling the Relationship between Land Use and Surface Water Quality." </a:t>
            </a:r>
            <a:r>
              <a:rPr lang="en" sz="900" i="1" dirty="0">
                <a:solidFill>
                  <a:schemeClr val="bg1"/>
                </a:solidFill>
              </a:rPr>
              <a:t>Journal of Environmental Management</a:t>
            </a:r>
            <a:r>
              <a:rPr lang="en" sz="900" dirty="0">
                <a:solidFill>
                  <a:schemeClr val="bg1"/>
                </a:solidFill>
              </a:rPr>
              <a:t> 66.4 (2002): 377-93. Web. 20 Oct. 2016.</a:t>
            </a:r>
          </a:p>
          <a:p>
            <a:pPr marL="342900" lvl="0" rtl="0">
              <a:spcBef>
                <a:spcPts val="0"/>
              </a:spcBef>
              <a:spcAft>
                <a:spcPts val="0"/>
              </a:spcAft>
              <a:buNone/>
            </a:pPr>
            <a:r>
              <a:rPr lang="en" sz="900" dirty="0">
                <a:solidFill>
                  <a:schemeClr val="bg1"/>
                </a:solidFill>
              </a:rPr>
              <a:t>Keeler, B. L., &amp; Polasky, S. (2014, January 30). Land-use change and costs to rural households:     A case study in groundwater nitrate contamination</a:t>
            </a:r>
            <a:r>
              <a:rPr lang="en" sz="900" i="1" dirty="0">
                <a:solidFill>
                  <a:schemeClr val="bg1"/>
                </a:solidFill>
              </a:rPr>
              <a:t>. IOP Science</a:t>
            </a:r>
            <a:r>
              <a:rPr lang="en" sz="900" dirty="0">
                <a:solidFill>
                  <a:schemeClr val="bg1"/>
                </a:solidFill>
              </a:rPr>
              <a:t>, 9(7).</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b="1" dirty="0" smtClean="0">
                <a:solidFill>
                  <a:schemeClr val="bg1"/>
                </a:solidFill>
              </a:rPr>
              <a:t>Land Use and Secchi Depth</a:t>
            </a:r>
            <a:endParaRPr lang="en" b="1" dirty="0">
              <a:solidFill>
                <a:schemeClr val="bg1"/>
              </a:solidFill>
            </a:endParaRPr>
          </a:p>
        </p:txBody>
      </p:sp>
      <p:pic>
        <p:nvPicPr>
          <p:cNvPr id="1026" name="Picture 2" descr="https://lh3.googleusercontent.com/ob6LY-PloVT_RgsHD-WNYD9J9wDo1yOKBUgN4cszhvbnjhNUKgI0MxxQY3PCSO3Dwpql9w3wMBY-2mqXco_UBHYJcMSmK7JXaUx_VIkxFx2Q3K4b1Fz8fUZb8iTNPXkymPUi2kAyig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0498" y="1339689"/>
            <a:ext cx="2348196" cy="3018556"/>
          </a:xfrm>
          <a:prstGeom prst="rect">
            <a:avLst/>
          </a:prstGeom>
          <a:noFill/>
          <a:extLst>
            <a:ext uri="{909E8E84-426E-40dd-AFC4-6F175D3DCCD1}">
              <a14:hiddenFill xmlns:a14="http://schemas.microsoft.com/office/drawing/2010/main" xmlns="">
                <a:solidFill>
                  <a:srgbClr val="FFFFFF"/>
                </a:solidFill>
              </a14:hiddenFill>
            </a:ext>
          </a:extLst>
        </p:spPr>
      </p:pic>
      <p:pic>
        <p:nvPicPr>
          <p:cNvPr id="1028" name="Picture 4" descr="https://lh3.googleusercontent.com/GXpxGu8wBn_5lPunFH1u4oQS0nCGxz6YSduuKLf55dULLDirfwz3BMM3xHD1FLkOxZhPT40KZqKFJa7YUhbDn4iYjeFOBWlEODuHVyrLZe3WHrAufFqWDNm5aHH5of3rxWZVNRSHKl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6374" y="1339689"/>
            <a:ext cx="2365373" cy="3018555"/>
          </a:xfrm>
          <a:prstGeom prst="rect">
            <a:avLst/>
          </a:prstGeom>
          <a:noFill/>
          <a:extLst>
            <a:ext uri="{909E8E84-426E-40dd-AFC4-6F175D3DCCD1}">
              <a14:hiddenFill xmlns:a14="http://schemas.microsoft.com/office/drawing/2010/main" xmlns="">
                <a:solidFill>
                  <a:srgbClr val="FFFFFF"/>
                </a:solidFill>
              </a14:hiddenFill>
            </a:ext>
          </a:extLst>
        </p:spPr>
      </p:pic>
      <p:sp>
        <p:nvSpPr>
          <p:cNvPr id="6" name="Shape 141"/>
          <p:cNvSpPr txBox="1">
            <a:spLocks/>
          </p:cNvSpPr>
          <p:nvPr/>
        </p:nvSpPr>
        <p:spPr>
          <a:xfrm>
            <a:off x="126181" y="1017725"/>
            <a:ext cx="3869636" cy="400553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2000" dirty="0" smtClean="0">
                <a:solidFill>
                  <a:schemeClr val="bg1"/>
                </a:solidFill>
                <a:latin typeface="Cambria"/>
                <a:ea typeface="Cambria"/>
                <a:cs typeface="Cambria"/>
              </a:rPr>
              <a:t>Relationship between Land </a:t>
            </a:r>
            <a:r>
              <a:rPr lang="en" sz="2000" dirty="0">
                <a:solidFill>
                  <a:schemeClr val="bg1"/>
                </a:solidFill>
                <a:latin typeface="Cambria"/>
                <a:ea typeface="Cambria"/>
                <a:cs typeface="Cambria"/>
              </a:rPr>
              <a:t>U</a:t>
            </a:r>
            <a:r>
              <a:rPr lang="en" sz="2000" dirty="0" smtClean="0">
                <a:solidFill>
                  <a:schemeClr val="bg1"/>
                </a:solidFill>
                <a:latin typeface="Cambria"/>
                <a:ea typeface="Cambria"/>
                <a:cs typeface="Cambria"/>
              </a:rPr>
              <a:t>se </a:t>
            </a:r>
            <a:r>
              <a:rPr lang="en" sz="2000" dirty="0" smtClean="0">
                <a:solidFill>
                  <a:schemeClr val="bg1"/>
                </a:solidFill>
                <a:latin typeface="Cambria"/>
                <a:ea typeface="Cambria"/>
                <a:cs typeface="Cambria"/>
              </a:rPr>
              <a:t>and Secchi Depth, Phosphorous explored</a:t>
            </a:r>
          </a:p>
          <a:p>
            <a:pPr marL="514350" indent="-285750">
              <a:lnSpc>
                <a:spcPct val="100000"/>
              </a:lnSpc>
              <a:buFont typeface="Arial" panose="020B0604020202020204" pitchFamily="34" charset="0"/>
              <a:buChar char="•"/>
            </a:pPr>
            <a:r>
              <a:rPr lang="en" sz="2000" dirty="0" smtClean="0">
                <a:solidFill>
                  <a:schemeClr val="bg1"/>
                </a:solidFill>
                <a:latin typeface="Cambria"/>
                <a:ea typeface="Cambria"/>
                <a:cs typeface="Cambria"/>
              </a:rPr>
              <a:t>Viewing tax parcels within 150 meters of lake edge.</a:t>
            </a:r>
          </a:p>
          <a:p>
            <a:pPr marL="514350" indent="-285750">
              <a:lnSpc>
                <a:spcPct val="100000"/>
              </a:lnSpc>
              <a:buFont typeface="Arial" panose="020B0604020202020204" pitchFamily="34" charset="0"/>
              <a:buChar char="•"/>
            </a:pPr>
            <a:r>
              <a:rPr lang="en" sz="2000" dirty="0" smtClean="0">
                <a:solidFill>
                  <a:schemeClr val="bg1"/>
                </a:solidFill>
                <a:latin typeface="Cambria"/>
                <a:ea typeface="Cambria"/>
                <a:cs typeface="Cambria"/>
              </a:rPr>
              <a:t>Herbicide and pesticides used in agriculture, waste from residential properties liekly contribute to phosphorous levels</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629" y="376742"/>
            <a:ext cx="9013371" cy="572700"/>
          </a:xfrm>
        </p:spPr>
        <p:txBody>
          <a:bodyPr/>
          <a:lstStyle/>
          <a:p>
            <a:r>
              <a:rPr lang="en-US" b="1" dirty="0" smtClean="0">
                <a:solidFill>
                  <a:schemeClr val="bg1"/>
                </a:solidFill>
              </a:rPr>
              <a:t>Consistently Good and Bad Lakes </a:t>
            </a:r>
            <a:r>
              <a:rPr lang="en-US" b="1" dirty="0" smtClean="0">
                <a:solidFill>
                  <a:schemeClr val="bg1"/>
                </a:solidFill>
              </a:rPr>
              <a:t>v. </a:t>
            </a:r>
            <a:r>
              <a:rPr lang="en-US" b="1" dirty="0" smtClean="0">
                <a:solidFill>
                  <a:schemeClr val="bg1"/>
                </a:solidFill>
              </a:rPr>
              <a:t>Ave Market Value</a:t>
            </a:r>
            <a:endParaRPr lang="en-US" b="1" dirty="0">
              <a:solidFill>
                <a:schemeClr val="bg1"/>
              </a:solidFill>
            </a:endParaRPr>
          </a:p>
        </p:txBody>
      </p:sp>
      <p:pic>
        <p:nvPicPr>
          <p:cNvPr id="5" name="Picture 4"/>
          <p:cNvPicPr>
            <a:picLocks noChangeAspect="1"/>
          </p:cNvPicPr>
          <p:nvPr/>
        </p:nvPicPr>
        <p:blipFill>
          <a:blip r:embed="rId2"/>
          <a:stretch>
            <a:fillRect/>
          </a:stretch>
        </p:blipFill>
        <p:spPr>
          <a:xfrm>
            <a:off x="1024155" y="1036915"/>
            <a:ext cx="7210053" cy="3762979"/>
          </a:xfrm>
          <a:prstGeom prst="rect">
            <a:avLst/>
          </a:prstGeom>
        </p:spPr>
      </p:pic>
    </p:spTree>
    <p:extLst>
      <p:ext uri="{BB962C8B-B14F-4D97-AF65-F5344CB8AC3E}">
        <p14:creationId xmlns:p14="http://schemas.microsoft.com/office/powerpoint/2010/main" val="20205228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b="1" dirty="0">
                <a:solidFill>
                  <a:schemeClr val="bg1"/>
                </a:solidFill>
              </a:rPr>
              <a:t>Further Direction</a:t>
            </a:r>
          </a:p>
        </p:txBody>
      </p:sp>
      <p:sp>
        <p:nvSpPr>
          <p:cNvPr id="4" name="Shape 141"/>
          <p:cNvSpPr txBox="1">
            <a:spLocks/>
          </p:cNvSpPr>
          <p:nvPr/>
        </p:nvSpPr>
        <p:spPr>
          <a:xfrm>
            <a:off x="311700" y="1017725"/>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dirty="0" smtClean="0">
                <a:solidFill>
                  <a:schemeClr val="bg1"/>
                </a:solidFill>
                <a:latin typeface="Cambria"/>
                <a:ea typeface="Cambria"/>
                <a:cs typeface="Cambria"/>
              </a:rPr>
              <a:t>Machine </a:t>
            </a:r>
            <a:r>
              <a:rPr lang="en" dirty="0" smtClean="0">
                <a:solidFill>
                  <a:schemeClr val="bg1"/>
                </a:solidFill>
                <a:latin typeface="Cambria"/>
                <a:ea typeface="Cambria"/>
                <a:cs typeface="Cambria"/>
              </a:rPr>
              <a:t>learning </a:t>
            </a:r>
            <a:r>
              <a:rPr lang="en" dirty="0" smtClean="0">
                <a:solidFill>
                  <a:schemeClr val="bg1"/>
                </a:solidFill>
                <a:latin typeface="Cambria"/>
                <a:ea typeface="Cambria"/>
                <a:cs typeface="Cambria"/>
              </a:rPr>
              <a:t>application</a:t>
            </a:r>
          </a:p>
        </p:txBody>
      </p:sp>
      <p:sp>
        <p:nvSpPr>
          <p:cNvPr id="5" name="Shape 141"/>
          <p:cNvSpPr txBox="1">
            <a:spLocks/>
          </p:cNvSpPr>
          <p:nvPr/>
        </p:nvSpPr>
        <p:spPr>
          <a:xfrm>
            <a:off x="636100" y="1291003"/>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Join tax and lake data</a:t>
            </a:r>
          </a:p>
        </p:txBody>
      </p:sp>
      <p:sp>
        <p:nvSpPr>
          <p:cNvPr id="6" name="Shape 141"/>
          <p:cNvSpPr txBox="1">
            <a:spLocks/>
          </p:cNvSpPr>
          <p:nvPr/>
        </p:nvSpPr>
        <p:spPr>
          <a:xfrm>
            <a:off x="636100" y="1523256"/>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US" sz="1400" dirty="0" smtClean="0">
                <a:solidFill>
                  <a:schemeClr val="bg1"/>
                </a:solidFill>
                <a:latin typeface="Cambria"/>
                <a:ea typeface="Cambria"/>
                <a:cs typeface="Cambria"/>
              </a:rPr>
              <a:t>U</a:t>
            </a:r>
            <a:r>
              <a:rPr lang="en" sz="1400" dirty="0" smtClean="0">
                <a:solidFill>
                  <a:schemeClr val="bg1"/>
                </a:solidFill>
                <a:latin typeface="Cambria"/>
                <a:ea typeface="Cambria"/>
                <a:cs typeface="Cambria"/>
              </a:rPr>
              <a:t>se decision tree algorithm to produce predictive models</a:t>
            </a:r>
          </a:p>
        </p:txBody>
      </p:sp>
      <p:sp>
        <p:nvSpPr>
          <p:cNvPr id="7" name="Shape 141"/>
          <p:cNvSpPr txBox="1">
            <a:spLocks/>
          </p:cNvSpPr>
          <p:nvPr/>
        </p:nvSpPr>
        <p:spPr>
          <a:xfrm>
            <a:off x="636100" y="1774772"/>
            <a:ext cx="7923700"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Predict seasonal lake grade, phosphorus, secchi depth, etc using tax parcel data</a:t>
            </a:r>
          </a:p>
        </p:txBody>
      </p:sp>
      <p:sp>
        <p:nvSpPr>
          <p:cNvPr id="8" name="Shape 141"/>
          <p:cNvSpPr txBox="1">
            <a:spLocks/>
          </p:cNvSpPr>
          <p:nvPr/>
        </p:nvSpPr>
        <p:spPr>
          <a:xfrm>
            <a:off x="636100" y="2051687"/>
            <a:ext cx="7288700"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Create interpolating predictive models to approximate missing data</a:t>
            </a:r>
          </a:p>
        </p:txBody>
      </p:sp>
      <p:sp>
        <p:nvSpPr>
          <p:cNvPr id="9" name="Shape 141"/>
          <p:cNvSpPr txBox="1">
            <a:spLocks/>
          </p:cNvSpPr>
          <p:nvPr/>
        </p:nvSpPr>
        <p:spPr>
          <a:xfrm>
            <a:off x="311699" y="2373264"/>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dirty="0" smtClean="0">
                <a:solidFill>
                  <a:schemeClr val="bg1"/>
                </a:solidFill>
                <a:latin typeface="Cambria"/>
                <a:ea typeface="Cambria"/>
                <a:cs typeface="Cambria"/>
              </a:rPr>
              <a:t>Appending other data</a:t>
            </a:r>
          </a:p>
        </p:txBody>
      </p:sp>
      <p:sp>
        <p:nvSpPr>
          <p:cNvPr id="10" name="Shape 141"/>
          <p:cNvSpPr txBox="1">
            <a:spLocks/>
          </p:cNvSpPr>
          <p:nvPr/>
        </p:nvSpPr>
        <p:spPr>
          <a:xfrm>
            <a:off x="636100" y="2716604"/>
            <a:ext cx="7288700"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Lake morphology</a:t>
            </a:r>
          </a:p>
        </p:txBody>
      </p:sp>
      <p:sp>
        <p:nvSpPr>
          <p:cNvPr id="11" name="Shape 141"/>
          <p:cNvSpPr txBox="1">
            <a:spLocks/>
          </p:cNvSpPr>
          <p:nvPr/>
        </p:nvSpPr>
        <p:spPr>
          <a:xfrm>
            <a:off x="636100" y="2958226"/>
            <a:ext cx="7923700"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Census data – correlatoin between median income and lake quality, population density</a:t>
            </a:r>
          </a:p>
        </p:txBody>
      </p:sp>
      <p:sp>
        <p:nvSpPr>
          <p:cNvPr id="12" name="Shape 141"/>
          <p:cNvSpPr txBox="1">
            <a:spLocks/>
          </p:cNvSpPr>
          <p:nvPr/>
        </p:nvSpPr>
        <p:spPr>
          <a:xfrm>
            <a:off x="636100" y="3203179"/>
            <a:ext cx="7288700"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Remote sensing data – leaf area index</a:t>
            </a:r>
          </a:p>
        </p:txBody>
      </p:sp>
      <p:sp>
        <p:nvSpPr>
          <p:cNvPr id="13" name="Shape 141"/>
          <p:cNvSpPr txBox="1">
            <a:spLocks/>
          </p:cNvSpPr>
          <p:nvPr/>
        </p:nvSpPr>
        <p:spPr>
          <a:xfrm>
            <a:off x="636100" y="3448251"/>
            <a:ext cx="7288700"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sz="1400" dirty="0" smtClean="0">
                <a:solidFill>
                  <a:schemeClr val="bg1"/>
                </a:solidFill>
                <a:latin typeface="Cambria"/>
                <a:ea typeface="Cambria"/>
                <a:cs typeface="Cambria"/>
              </a:rPr>
              <a:t>Economic indicators</a:t>
            </a:r>
          </a:p>
        </p:txBody>
      </p:sp>
      <p:sp>
        <p:nvSpPr>
          <p:cNvPr id="14" name="Shape 141"/>
          <p:cNvSpPr txBox="1">
            <a:spLocks/>
          </p:cNvSpPr>
          <p:nvPr/>
        </p:nvSpPr>
        <p:spPr>
          <a:xfrm>
            <a:off x="311698" y="3864415"/>
            <a:ext cx="5900057" cy="413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None/>
              <a:defRPr sz="1800" b="0" i="0" u="none" strike="noStrike" cap="none">
                <a:solidFill>
                  <a:schemeClr val="lt2"/>
                </a:solidFill>
                <a:latin typeface="Arial"/>
                <a:ea typeface="Arial"/>
                <a:cs typeface="Arial"/>
                <a:sym typeface="Arial"/>
              </a:defRPr>
            </a:lvl1pPr>
            <a:lvl2pPr marR="0" lvl="1"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2pPr>
            <a:lvl3pPr marR="0" lvl="2"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3pPr>
            <a:lvl4pPr marR="0" lvl="3"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4pPr>
            <a:lvl5pPr marR="0" lvl="4"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5pPr>
            <a:lvl6pPr marR="0" lvl="5"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6pPr>
            <a:lvl7pPr marR="0" lvl="6"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7pPr>
            <a:lvl8pPr marR="0" lvl="7"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8pPr>
            <a:lvl9pPr marR="0" lvl="8" algn="l" rtl="0">
              <a:lnSpc>
                <a:spcPct val="115000"/>
              </a:lnSpc>
              <a:spcBef>
                <a:spcPts val="0"/>
              </a:spcBef>
              <a:spcAft>
                <a:spcPts val="1600"/>
              </a:spcAft>
              <a:buClr>
                <a:schemeClr val="lt2"/>
              </a:buClr>
              <a:buNone/>
              <a:defRPr sz="1400" b="0" i="0" u="none" strike="noStrike" cap="none">
                <a:solidFill>
                  <a:schemeClr val="lt2"/>
                </a:solidFill>
                <a:latin typeface="Arial"/>
                <a:ea typeface="Arial"/>
                <a:cs typeface="Arial"/>
                <a:sym typeface="Arial"/>
              </a:defRPr>
            </a:lvl9pPr>
          </a:lstStyle>
          <a:p>
            <a:pPr marL="514350" indent="-285750">
              <a:lnSpc>
                <a:spcPct val="100000"/>
              </a:lnSpc>
              <a:buFont typeface="Arial" panose="020B0604020202020204" pitchFamily="34" charset="0"/>
              <a:buChar char="•"/>
            </a:pPr>
            <a:r>
              <a:rPr lang="en" dirty="0" smtClean="0">
                <a:solidFill>
                  <a:schemeClr val="bg1"/>
                </a:solidFill>
                <a:latin typeface="Cambria"/>
                <a:ea typeface="Cambria"/>
                <a:cs typeface="Cambria"/>
              </a:rPr>
              <a:t>Adjusting tax data for 2008 housing market crash</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sz="2400" b="1" dirty="0">
                <a:solidFill>
                  <a:schemeClr val="bg1"/>
                </a:solidFill>
              </a:rPr>
              <a:t>Lessons we learned </a:t>
            </a:r>
            <a:r>
              <a:rPr lang="en" sz="2400" b="1" dirty="0" smtClean="0">
                <a:solidFill>
                  <a:schemeClr val="bg1"/>
                </a:solidFill>
              </a:rPr>
              <a:t>about </a:t>
            </a:r>
            <a:r>
              <a:rPr lang="en" sz="2400" b="1" dirty="0">
                <a:solidFill>
                  <a:schemeClr val="bg1"/>
                </a:solidFill>
              </a:rPr>
              <a:t>d</a:t>
            </a:r>
            <a:r>
              <a:rPr lang="en" sz="2400" b="1" dirty="0" smtClean="0">
                <a:solidFill>
                  <a:schemeClr val="bg1"/>
                </a:solidFill>
              </a:rPr>
              <a:t>ata </a:t>
            </a:r>
            <a:r>
              <a:rPr lang="en" sz="2400" b="1" dirty="0">
                <a:solidFill>
                  <a:schemeClr val="bg1"/>
                </a:solidFill>
              </a:rPr>
              <a:t>s</a:t>
            </a:r>
            <a:r>
              <a:rPr lang="en" sz="2400" b="1" dirty="0" smtClean="0">
                <a:solidFill>
                  <a:schemeClr val="bg1"/>
                </a:solidFill>
              </a:rPr>
              <a:t>cience</a:t>
            </a:r>
            <a:r>
              <a:rPr lang="en-US" sz="2400" b="1" dirty="0" smtClean="0">
                <a:solidFill>
                  <a:schemeClr val="bg1"/>
                </a:solidFill>
              </a:rPr>
              <a:t>:</a:t>
            </a:r>
            <a:endParaRPr lang="en" sz="2400" b="1" dirty="0">
              <a:solidFill>
                <a:schemeClr val="bg1"/>
              </a:solidFill>
            </a:endParaRPr>
          </a:p>
        </p:txBody>
      </p:sp>
      <p:sp>
        <p:nvSpPr>
          <p:cNvPr id="165" name="Shape 165"/>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514350" lvl="0" indent="-285750" rtl="0">
              <a:spcBef>
                <a:spcPts val="0"/>
              </a:spcBef>
              <a:buFont typeface="Arial" panose="020B0604020202020204" pitchFamily="34" charset="0"/>
              <a:buChar char="•"/>
            </a:pPr>
            <a:r>
              <a:rPr lang="en" dirty="0">
                <a:solidFill>
                  <a:schemeClr val="bg1"/>
                </a:solidFill>
              </a:rPr>
              <a:t>Value of a cross-disciplinary team (MIS and Mathematics/Statistics)</a:t>
            </a:r>
          </a:p>
          <a:p>
            <a:pPr marL="514350" lvl="0" indent="-285750" rtl="0">
              <a:spcBef>
                <a:spcPts val="0"/>
              </a:spcBef>
              <a:buFont typeface="Arial" panose="020B0604020202020204" pitchFamily="34" charset="0"/>
              <a:buChar char="•"/>
            </a:pPr>
            <a:r>
              <a:rPr lang="en" dirty="0">
                <a:solidFill>
                  <a:schemeClr val="bg1"/>
                </a:solidFill>
              </a:rPr>
              <a:t>Realities of “Big Data in the Wild”</a:t>
            </a:r>
          </a:p>
          <a:p>
            <a:pPr marL="514350" lvl="0" indent="-285750">
              <a:spcBef>
                <a:spcPts val="0"/>
              </a:spcBef>
              <a:buFont typeface="Arial" panose="020B0604020202020204" pitchFamily="34" charset="0"/>
              <a:buChar char="•"/>
            </a:pPr>
            <a:r>
              <a:rPr lang="en" dirty="0">
                <a:solidFill>
                  <a:schemeClr val="bg1"/>
                </a:solidFill>
              </a:rPr>
              <a:t>The inadequacy of student-accessible software (and hardware) to handle </a:t>
            </a:r>
            <a:r>
              <a:rPr lang="en-US" dirty="0" smtClean="0">
                <a:solidFill>
                  <a:schemeClr val="bg1"/>
                </a:solidFill>
              </a:rPr>
              <a:t>large </a:t>
            </a:r>
            <a:r>
              <a:rPr lang="en" dirty="0" smtClean="0">
                <a:solidFill>
                  <a:schemeClr val="bg1"/>
                </a:solidFill>
              </a:rPr>
              <a:t>dataset</a:t>
            </a:r>
            <a:r>
              <a:rPr lang="en-US" dirty="0" smtClean="0">
                <a:solidFill>
                  <a:schemeClr val="bg1"/>
                </a:solidFill>
              </a:rPr>
              <a:t>s</a:t>
            </a:r>
          </a:p>
          <a:p>
            <a:pPr marL="514350" lvl="0" indent="-285750">
              <a:spcBef>
                <a:spcPts val="0"/>
              </a:spcBef>
              <a:buFont typeface="Arial" panose="020B0604020202020204" pitchFamily="34" charset="0"/>
              <a:buChar char="•"/>
            </a:pPr>
            <a:r>
              <a:rPr lang="en-US" dirty="0" smtClean="0">
                <a:solidFill>
                  <a:schemeClr val="bg1"/>
                </a:solidFill>
              </a:rPr>
              <a:t>Data science is complex in a good way</a:t>
            </a:r>
            <a:endParaRPr lang="en" dirty="0">
              <a:solidFill>
                <a:schemeClr val="bg1"/>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b="1" dirty="0">
                <a:solidFill>
                  <a:schemeClr val="bg1"/>
                </a:solidFill>
              </a:rPr>
              <a:t>What we were given:</a:t>
            </a:r>
          </a:p>
        </p:txBody>
      </p:sp>
      <p:sp>
        <p:nvSpPr>
          <p:cNvPr id="63" name="Shape 63"/>
          <p:cNvSpPr txBox="1">
            <a:spLocks noGrp="1"/>
          </p:cNvSpPr>
          <p:nvPr>
            <p:ph type="body" idx="1"/>
          </p:nvPr>
        </p:nvSpPr>
        <p:spPr>
          <a:xfrm>
            <a:off x="1117368" y="1138818"/>
            <a:ext cx="6160962" cy="1198200"/>
          </a:xfrm>
          <a:prstGeom prst="rect">
            <a:avLst/>
          </a:prstGeom>
        </p:spPr>
        <p:txBody>
          <a:bodyPr lIns="91425" tIns="91425" rIns="91425" bIns="91425" anchor="t" anchorCtr="0">
            <a:noAutofit/>
          </a:bodyPr>
          <a:lstStyle/>
          <a:p>
            <a:pPr marL="514350" lvl="0" indent="-285750" rtl="0">
              <a:spcBef>
                <a:spcPts val="0"/>
              </a:spcBef>
              <a:buFont typeface="Arial" panose="020B0604020202020204" pitchFamily="34" charset="0"/>
              <a:buChar char="•"/>
            </a:pPr>
            <a:r>
              <a:rPr lang="en" sz="2400" dirty="0">
                <a:solidFill>
                  <a:schemeClr val="bg1"/>
                </a:solidFill>
              </a:rPr>
              <a:t>Tax data</a:t>
            </a:r>
          </a:p>
          <a:p>
            <a:pPr marL="514350" lvl="0" indent="-285750" rtl="0">
              <a:spcBef>
                <a:spcPts val="0"/>
              </a:spcBef>
              <a:buFont typeface="Arial" panose="020B0604020202020204" pitchFamily="34" charset="0"/>
              <a:buChar char="•"/>
            </a:pPr>
            <a:r>
              <a:rPr lang="en" sz="2400" dirty="0">
                <a:solidFill>
                  <a:schemeClr val="bg1"/>
                </a:solidFill>
              </a:rPr>
              <a:t>Water data</a:t>
            </a:r>
          </a:p>
          <a:p>
            <a:pPr marL="514350" lvl="0" indent="-285750" rtl="0">
              <a:spcBef>
                <a:spcPts val="0"/>
              </a:spcBef>
              <a:buFont typeface="Arial" panose="020B0604020202020204" pitchFamily="34" charset="0"/>
              <a:buChar char="•"/>
            </a:pPr>
            <a:r>
              <a:rPr lang="en" sz="2400" dirty="0">
                <a:solidFill>
                  <a:schemeClr val="bg1"/>
                </a:solidFill>
              </a:rPr>
              <a:t>Reference data</a:t>
            </a:r>
          </a:p>
        </p:txBody>
      </p:sp>
      <p:sp>
        <p:nvSpPr>
          <p:cNvPr id="64" name="Shape 64"/>
          <p:cNvSpPr txBox="1">
            <a:spLocks noGrp="1"/>
          </p:cNvSpPr>
          <p:nvPr>
            <p:ph type="title"/>
          </p:nvPr>
        </p:nvSpPr>
        <p:spPr>
          <a:xfrm>
            <a:off x="311700" y="2653207"/>
            <a:ext cx="8520600" cy="572700"/>
          </a:xfrm>
          <a:prstGeom prst="rect">
            <a:avLst/>
          </a:prstGeom>
        </p:spPr>
        <p:txBody>
          <a:bodyPr lIns="91425" tIns="91425" rIns="91425" bIns="91425" anchor="t" anchorCtr="0">
            <a:noAutofit/>
          </a:bodyPr>
          <a:lstStyle/>
          <a:p>
            <a:pPr lvl="0" rtl="0">
              <a:spcBef>
                <a:spcPts val="0"/>
              </a:spcBef>
              <a:buNone/>
            </a:pPr>
            <a:r>
              <a:rPr lang="en" b="1" dirty="0" smtClean="0">
                <a:solidFill>
                  <a:schemeClr val="bg1"/>
                </a:solidFill>
              </a:rPr>
              <a:t>Goal</a:t>
            </a:r>
            <a:r>
              <a:rPr lang="en-US" b="1" dirty="0" smtClean="0">
                <a:solidFill>
                  <a:schemeClr val="bg1"/>
                </a:solidFill>
              </a:rPr>
              <a:t>s</a:t>
            </a:r>
            <a:r>
              <a:rPr lang="en" b="1" dirty="0" smtClean="0">
                <a:solidFill>
                  <a:schemeClr val="bg1"/>
                </a:solidFill>
              </a:rPr>
              <a:t>:</a:t>
            </a:r>
            <a:endParaRPr lang="en" b="1" dirty="0">
              <a:solidFill>
                <a:schemeClr val="bg1"/>
              </a:solidFill>
            </a:endParaRPr>
          </a:p>
        </p:txBody>
      </p:sp>
      <p:sp>
        <p:nvSpPr>
          <p:cNvPr id="65" name="Shape 65"/>
          <p:cNvSpPr txBox="1">
            <a:spLocks noGrp="1"/>
          </p:cNvSpPr>
          <p:nvPr>
            <p:ph type="body" idx="1"/>
          </p:nvPr>
        </p:nvSpPr>
        <p:spPr>
          <a:xfrm>
            <a:off x="1119743" y="3328380"/>
            <a:ext cx="7332952" cy="1198200"/>
          </a:xfrm>
          <a:prstGeom prst="rect">
            <a:avLst/>
          </a:prstGeom>
        </p:spPr>
        <p:txBody>
          <a:bodyPr lIns="91425" tIns="91425" rIns="91425" bIns="91425" anchor="t" anchorCtr="0">
            <a:noAutofit/>
          </a:bodyPr>
          <a:lstStyle/>
          <a:p>
            <a:pPr marL="514350" lvl="0" indent="-285750" rtl="0">
              <a:spcBef>
                <a:spcPts val="0"/>
              </a:spcBef>
              <a:buFont typeface="Arial" panose="020B0604020202020204" pitchFamily="34" charset="0"/>
              <a:buChar char="•"/>
            </a:pPr>
            <a:r>
              <a:rPr lang="en" sz="2400" dirty="0">
                <a:solidFill>
                  <a:schemeClr val="bg1"/>
                </a:solidFill>
              </a:rPr>
              <a:t>Identify relationships between tax and </a:t>
            </a:r>
            <a:r>
              <a:rPr lang="en-US" sz="2400" dirty="0" smtClean="0">
                <a:solidFill>
                  <a:schemeClr val="bg1"/>
                </a:solidFill>
              </a:rPr>
              <a:t>lake quality</a:t>
            </a:r>
            <a:endParaRPr lang="en" sz="2400" dirty="0">
              <a:solidFill>
                <a:schemeClr val="bg1"/>
              </a:solidFill>
            </a:endParaRPr>
          </a:p>
          <a:p>
            <a:pPr marL="514350" lvl="0" indent="-285750" rtl="0">
              <a:spcBef>
                <a:spcPts val="0"/>
              </a:spcBef>
              <a:buFont typeface="Arial" panose="020B0604020202020204" pitchFamily="34" charset="0"/>
              <a:buChar char="•"/>
            </a:pPr>
            <a:r>
              <a:rPr lang="en" sz="2400" dirty="0">
                <a:solidFill>
                  <a:schemeClr val="bg1"/>
                </a:solidFill>
              </a:rPr>
              <a:t>Uncover insights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298045" y="267487"/>
            <a:ext cx="8520600" cy="572700"/>
          </a:xfrm>
          <a:prstGeom prst="rect">
            <a:avLst/>
          </a:prstGeom>
        </p:spPr>
        <p:txBody>
          <a:bodyPr lIns="91425" tIns="91425" rIns="91425" bIns="91425" anchor="t" anchorCtr="0">
            <a:noAutofit/>
          </a:bodyPr>
          <a:lstStyle/>
          <a:p>
            <a:pPr lvl="0">
              <a:spcBef>
                <a:spcPts val="0"/>
              </a:spcBef>
              <a:buNone/>
            </a:pPr>
            <a:r>
              <a:rPr lang="en" b="1" dirty="0">
                <a:solidFill>
                  <a:schemeClr val="bg1"/>
                </a:solidFill>
              </a:rPr>
              <a:t>Where Did We Start?</a:t>
            </a:r>
          </a:p>
        </p:txBody>
      </p:sp>
      <p:sp>
        <p:nvSpPr>
          <p:cNvPr id="71" name="Shape 71"/>
          <p:cNvSpPr txBox="1">
            <a:spLocks noGrp="1"/>
          </p:cNvSpPr>
          <p:nvPr>
            <p:ph type="body" idx="1"/>
          </p:nvPr>
        </p:nvSpPr>
        <p:spPr>
          <a:xfrm>
            <a:off x="284390" y="879339"/>
            <a:ext cx="8520600" cy="3416400"/>
          </a:xfrm>
          <a:prstGeom prst="rect">
            <a:avLst/>
          </a:prstGeom>
        </p:spPr>
        <p:txBody>
          <a:bodyPr lIns="91425" tIns="91425" rIns="91425" bIns="91425" anchor="t" anchorCtr="0">
            <a:noAutofit/>
          </a:bodyPr>
          <a:lstStyle/>
          <a:p>
            <a:pPr marL="514350" lvl="0" indent="-285750" rtl="0">
              <a:lnSpc>
                <a:spcPct val="100000"/>
              </a:lnSpc>
              <a:spcBef>
                <a:spcPts val="0"/>
              </a:spcBef>
              <a:buFont typeface="Arial" panose="020B0604020202020204" pitchFamily="34" charset="0"/>
              <a:buChar char="•"/>
            </a:pPr>
            <a:r>
              <a:rPr lang="en" sz="2400" dirty="0">
                <a:solidFill>
                  <a:schemeClr val="bg1"/>
                </a:solidFill>
              </a:rPr>
              <a:t>ArcGIS</a:t>
            </a:r>
          </a:p>
          <a:p>
            <a:pPr marL="971550" lvl="1" indent="-285750" rtl="0">
              <a:lnSpc>
                <a:spcPct val="100000"/>
              </a:lnSpc>
              <a:spcBef>
                <a:spcPts val="0"/>
              </a:spcBef>
              <a:buFont typeface="Arial" panose="020B0604020202020204" pitchFamily="34" charset="0"/>
              <a:buChar char="•"/>
            </a:pPr>
            <a:r>
              <a:rPr lang="en" sz="2400" dirty="0">
                <a:solidFill>
                  <a:schemeClr val="bg1"/>
                </a:solidFill>
                <a:latin typeface="Cambria"/>
                <a:ea typeface="Cambria"/>
                <a:cs typeface="Cambria"/>
              </a:rPr>
              <a:t>Visualized tax and water data to create a plan for processing data</a:t>
            </a:r>
          </a:p>
          <a:p>
            <a:pPr marL="514350" lvl="0" indent="-285750" rtl="0">
              <a:lnSpc>
                <a:spcPct val="100000"/>
              </a:lnSpc>
              <a:spcBef>
                <a:spcPts val="0"/>
              </a:spcBef>
              <a:buFont typeface="Arial" panose="020B0604020202020204" pitchFamily="34" charset="0"/>
              <a:buChar char="•"/>
            </a:pPr>
            <a:r>
              <a:rPr lang="en" sz="2400" dirty="0">
                <a:solidFill>
                  <a:schemeClr val="bg1"/>
                </a:solidFill>
              </a:rPr>
              <a:t>Split team to understand and </a:t>
            </a:r>
            <a:endParaRPr lang="en-US" sz="2400" dirty="0">
              <a:solidFill>
                <a:schemeClr val="bg1"/>
              </a:solidFill>
            </a:endParaRPr>
          </a:p>
          <a:p>
            <a:pPr marL="228600" lvl="0" rtl="0">
              <a:lnSpc>
                <a:spcPct val="100000"/>
              </a:lnSpc>
              <a:spcBef>
                <a:spcPts val="0"/>
              </a:spcBef>
            </a:pPr>
            <a:r>
              <a:rPr lang="en-US" sz="2400" dirty="0" smtClean="0">
                <a:solidFill>
                  <a:schemeClr val="bg1"/>
                </a:solidFill>
              </a:rPr>
              <a:t>     </a:t>
            </a:r>
            <a:r>
              <a:rPr lang="en" sz="2400" dirty="0" smtClean="0">
                <a:solidFill>
                  <a:schemeClr val="bg1"/>
                </a:solidFill>
              </a:rPr>
              <a:t>process </a:t>
            </a:r>
            <a:r>
              <a:rPr lang="en" sz="2400" dirty="0">
                <a:solidFill>
                  <a:schemeClr val="bg1"/>
                </a:solidFill>
              </a:rPr>
              <a:t>tax and water data </a:t>
            </a:r>
            <a:endParaRPr lang="en-US" sz="2400" dirty="0" smtClean="0">
              <a:solidFill>
                <a:schemeClr val="bg1"/>
              </a:solidFill>
            </a:endParaRPr>
          </a:p>
          <a:p>
            <a:pPr marL="228600" lvl="0" rtl="0">
              <a:lnSpc>
                <a:spcPct val="100000"/>
              </a:lnSpc>
              <a:spcBef>
                <a:spcPts val="0"/>
              </a:spcBef>
            </a:pPr>
            <a:r>
              <a:rPr lang="en-US" sz="2400" dirty="0">
                <a:solidFill>
                  <a:schemeClr val="bg1"/>
                </a:solidFill>
              </a:rPr>
              <a:t> </a:t>
            </a:r>
            <a:r>
              <a:rPr lang="en-US" sz="2400" dirty="0" smtClean="0">
                <a:solidFill>
                  <a:schemeClr val="bg1"/>
                </a:solidFill>
              </a:rPr>
              <a:t>    </a:t>
            </a:r>
            <a:r>
              <a:rPr lang="en" sz="2400" dirty="0" smtClean="0">
                <a:solidFill>
                  <a:schemeClr val="bg1"/>
                </a:solidFill>
              </a:rPr>
              <a:t>separately</a:t>
            </a:r>
            <a:endParaRPr lang="en" sz="2400" dirty="0">
              <a:solidFill>
                <a:schemeClr val="bg1"/>
              </a:solidFill>
            </a:endParaRPr>
          </a:p>
        </p:txBody>
      </p:sp>
      <p:pic>
        <p:nvPicPr>
          <p:cNvPr id="72" name="Shape 72"/>
          <p:cNvPicPr preferRelativeResize="0"/>
          <p:nvPr/>
        </p:nvPicPr>
        <p:blipFill>
          <a:blip r:embed="rId3">
            <a:alphaModFix/>
          </a:blip>
          <a:stretch>
            <a:fillRect/>
          </a:stretch>
        </p:blipFill>
        <p:spPr>
          <a:xfrm>
            <a:off x="4977963" y="2085902"/>
            <a:ext cx="3994775" cy="2487524"/>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311700" y="349428"/>
            <a:ext cx="8520600" cy="572700"/>
          </a:xfrm>
          <a:prstGeom prst="rect">
            <a:avLst/>
          </a:prstGeom>
        </p:spPr>
        <p:txBody>
          <a:bodyPr lIns="91425" tIns="91425" rIns="91425" bIns="91425" anchor="t" anchorCtr="0">
            <a:noAutofit/>
          </a:bodyPr>
          <a:lstStyle/>
          <a:p>
            <a:pPr lvl="0" rtl="0">
              <a:spcBef>
                <a:spcPts val="0"/>
              </a:spcBef>
              <a:buNone/>
            </a:pPr>
            <a:r>
              <a:rPr lang="en" b="1" dirty="0">
                <a:solidFill>
                  <a:schemeClr val="bg1"/>
                </a:solidFill>
              </a:rPr>
              <a:t>Understanding Tax Data</a:t>
            </a:r>
          </a:p>
        </p:txBody>
      </p:sp>
      <p:sp>
        <p:nvSpPr>
          <p:cNvPr id="78" name="Shape 78"/>
          <p:cNvSpPr txBox="1">
            <a:spLocks noGrp="1"/>
          </p:cNvSpPr>
          <p:nvPr>
            <p:ph type="body" idx="1"/>
          </p:nvPr>
        </p:nvSpPr>
        <p:spPr>
          <a:xfrm>
            <a:off x="407288" y="1111505"/>
            <a:ext cx="8520600" cy="3416400"/>
          </a:xfrm>
          <a:prstGeom prst="rect">
            <a:avLst/>
          </a:prstGeom>
        </p:spPr>
        <p:txBody>
          <a:bodyPr lIns="91425" tIns="91425" rIns="91425" bIns="91425" anchor="t" anchorCtr="0">
            <a:noAutofit/>
          </a:bodyPr>
          <a:lstStyle/>
          <a:p>
            <a:pPr marL="514350" lvl="0" indent="-285750" rtl="0">
              <a:lnSpc>
                <a:spcPct val="150000"/>
              </a:lnSpc>
              <a:spcBef>
                <a:spcPts val="0"/>
              </a:spcBef>
              <a:buFont typeface="Arial" panose="020B0604020202020204" pitchFamily="34" charset="0"/>
              <a:buChar char="•"/>
            </a:pPr>
            <a:r>
              <a:rPr lang="en" sz="2400" dirty="0">
                <a:solidFill>
                  <a:schemeClr val="bg1"/>
                </a:solidFill>
              </a:rPr>
              <a:t>Non-unique latitude and longitude pairs (one-to-many)</a:t>
            </a:r>
          </a:p>
          <a:p>
            <a:pPr marL="514350" lvl="0" indent="-285750" rtl="0">
              <a:lnSpc>
                <a:spcPct val="150000"/>
              </a:lnSpc>
              <a:spcBef>
                <a:spcPts val="0"/>
              </a:spcBef>
              <a:buFont typeface="Arial" panose="020B0604020202020204" pitchFamily="34" charset="0"/>
              <a:buChar char="•"/>
            </a:pPr>
            <a:r>
              <a:rPr lang="en" sz="2400" dirty="0">
                <a:solidFill>
                  <a:schemeClr val="bg1"/>
                </a:solidFill>
              </a:rPr>
              <a:t>Massive dataset (1 to 2 million rows per year)</a:t>
            </a:r>
          </a:p>
          <a:p>
            <a:pPr marL="514350" lvl="0" indent="-285750" rtl="0">
              <a:lnSpc>
                <a:spcPct val="150000"/>
              </a:lnSpc>
              <a:spcBef>
                <a:spcPts val="0"/>
              </a:spcBef>
              <a:buFont typeface="Arial" panose="020B0604020202020204" pitchFamily="34" charset="0"/>
              <a:buChar char="•"/>
            </a:pPr>
            <a:r>
              <a:rPr lang="en" sz="2400" dirty="0">
                <a:solidFill>
                  <a:schemeClr val="bg1"/>
                </a:solidFill>
              </a:rPr>
              <a:t>Land use categories </a:t>
            </a:r>
            <a:r>
              <a:rPr lang="en" sz="2400" dirty="0" smtClean="0">
                <a:solidFill>
                  <a:schemeClr val="bg1"/>
                </a:solidFill>
              </a:rPr>
              <a:t>non-standard </a:t>
            </a:r>
            <a:r>
              <a:rPr lang="en" sz="2400" dirty="0">
                <a:solidFill>
                  <a:schemeClr val="bg1"/>
                </a:solidFill>
              </a:rPr>
              <a:t>(~400 types)</a:t>
            </a:r>
          </a:p>
          <a:p>
            <a:pPr marL="514350" lvl="0" indent="-285750" rtl="0">
              <a:lnSpc>
                <a:spcPct val="150000"/>
              </a:lnSpc>
              <a:spcBef>
                <a:spcPts val="0"/>
              </a:spcBef>
              <a:buFont typeface="Arial" panose="020B0604020202020204" pitchFamily="34" charset="0"/>
              <a:buChar char="•"/>
            </a:pPr>
            <a:r>
              <a:rPr lang="en" sz="2400" dirty="0">
                <a:solidFill>
                  <a:schemeClr val="bg1"/>
                </a:solidFill>
              </a:rPr>
              <a:t>More attributes than those of interest for this challenge</a:t>
            </a:r>
          </a:p>
          <a:p>
            <a:pPr marL="514350" lvl="0" indent="-285750" rtl="0">
              <a:lnSpc>
                <a:spcPct val="150000"/>
              </a:lnSpc>
              <a:spcBef>
                <a:spcPts val="0"/>
              </a:spcBef>
              <a:buFont typeface="Arial" panose="020B0604020202020204" pitchFamily="34" charset="0"/>
              <a:buChar char="•"/>
            </a:pPr>
            <a:r>
              <a:rPr lang="en" sz="2400" dirty="0">
                <a:solidFill>
                  <a:schemeClr val="bg1"/>
                </a:solidFill>
              </a:rPr>
              <a:t>Years 2002 to 2004 were very different from other years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308457"/>
            <a:ext cx="8520600" cy="572700"/>
          </a:xfrm>
          <a:prstGeom prst="rect">
            <a:avLst/>
          </a:prstGeom>
        </p:spPr>
        <p:txBody>
          <a:bodyPr lIns="91425" tIns="91425" rIns="91425" bIns="91425" anchor="t" anchorCtr="0">
            <a:noAutofit/>
          </a:bodyPr>
          <a:lstStyle/>
          <a:p>
            <a:pPr lvl="0">
              <a:spcBef>
                <a:spcPts val="0"/>
              </a:spcBef>
              <a:buNone/>
            </a:pPr>
            <a:r>
              <a:rPr lang="en" b="1" dirty="0">
                <a:solidFill>
                  <a:schemeClr val="bg1"/>
                </a:solidFill>
              </a:rPr>
              <a:t>Processing Tax Data</a:t>
            </a:r>
          </a:p>
        </p:txBody>
      </p:sp>
      <p:sp>
        <p:nvSpPr>
          <p:cNvPr id="84" name="Shape 84"/>
          <p:cNvSpPr txBox="1">
            <a:spLocks noGrp="1"/>
          </p:cNvSpPr>
          <p:nvPr>
            <p:ph type="body" idx="1"/>
          </p:nvPr>
        </p:nvSpPr>
        <p:spPr>
          <a:xfrm>
            <a:off x="298044" y="988593"/>
            <a:ext cx="8520600" cy="3416400"/>
          </a:xfrm>
          <a:prstGeom prst="rect">
            <a:avLst/>
          </a:prstGeom>
        </p:spPr>
        <p:txBody>
          <a:bodyPr lIns="91425" tIns="91425" rIns="91425" bIns="91425" anchor="t" anchorCtr="0">
            <a:noAutofit/>
          </a:bodyPr>
          <a:lstStyle/>
          <a:p>
            <a:pPr marL="514350" lvl="0" indent="-285750" rtl="0">
              <a:lnSpc>
                <a:spcPct val="100000"/>
              </a:lnSpc>
              <a:spcBef>
                <a:spcPts val="0"/>
              </a:spcBef>
              <a:buFont typeface="Arial" panose="020B0604020202020204" pitchFamily="34" charset="0"/>
              <a:buChar char="•"/>
            </a:pPr>
            <a:r>
              <a:rPr lang="en" sz="2000" dirty="0">
                <a:solidFill>
                  <a:schemeClr val="bg1"/>
                </a:solidFill>
              </a:rPr>
              <a:t>Turning latitude and longitudes to primary keys was unsuccessful</a:t>
            </a:r>
          </a:p>
          <a:p>
            <a:pPr marL="514350" lvl="0" indent="-285750" rtl="0">
              <a:lnSpc>
                <a:spcPct val="100000"/>
              </a:lnSpc>
              <a:spcBef>
                <a:spcPts val="0"/>
              </a:spcBef>
              <a:buFont typeface="Arial" panose="020B0604020202020204" pitchFamily="34" charset="0"/>
              <a:buChar char="•"/>
            </a:pPr>
            <a:r>
              <a:rPr lang="en" sz="2000" dirty="0">
                <a:solidFill>
                  <a:schemeClr val="bg1"/>
                </a:solidFill>
              </a:rPr>
              <a:t>Used R and Tableau to handle size of datasets</a:t>
            </a:r>
          </a:p>
          <a:p>
            <a:pPr marL="514350" lvl="0" indent="-285750" rtl="0">
              <a:lnSpc>
                <a:spcPct val="100000"/>
              </a:lnSpc>
              <a:spcBef>
                <a:spcPts val="0"/>
              </a:spcBef>
              <a:buFont typeface="Arial" panose="020B0604020202020204" pitchFamily="34" charset="0"/>
              <a:buChar char="•"/>
            </a:pPr>
            <a:r>
              <a:rPr lang="en" sz="2000" dirty="0" smtClean="0">
                <a:solidFill>
                  <a:schemeClr val="bg1"/>
                </a:solidFill>
              </a:rPr>
              <a:t>Implemented Perl </a:t>
            </a:r>
            <a:r>
              <a:rPr lang="en" sz="2000" dirty="0">
                <a:solidFill>
                  <a:schemeClr val="bg1"/>
                </a:solidFill>
              </a:rPr>
              <a:t>regex to standardize land use into five categories </a:t>
            </a:r>
          </a:p>
          <a:p>
            <a:pPr marL="514350" lvl="0" indent="-285750" rtl="0">
              <a:lnSpc>
                <a:spcPct val="100000"/>
              </a:lnSpc>
              <a:spcBef>
                <a:spcPts val="0"/>
              </a:spcBef>
              <a:buFont typeface="Arial" panose="020B0604020202020204" pitchFamily="34" charset="0"/>
              <a:buChar char="•"/>
            </a:pPr>
            <a:r>
              <a:rPr lang="en" sz="2000" dirty="0">
                <a:solidFill>
                  <a:schemeClr val="bg1"/>
                </a:solidFill>
              </a:rPr>
              <a:t>Reduced number of attributes to those we intended to analyze</a:t>
            </a:r>
          </a:p>
          <a:p>
            <a:pPr marL="971550" lvl="1" indent="-285750" rtl="0">
              <a:lnSpc>
                <a:spcPct val="100000"/>
              </a:lnSpc>
              <a:spcBef>
                <a:spcPts val="0"/>
              </a:spcBef>
              <a:spcAft>
                <a:spcPts val="0"/>
              </a:spcAft>
              <a:buFont typeface="Arial" panose="020B0604020202020204" pitchFamily="34" charset="0"/>
              <a:buChar char="•"/>
            </a:pPr>
            <a:r>
              <a:rPr lang="en" sz="2000" dirty="0">
                <a:solidFill>
                  <a:schemeClr val="bg1"/>
                </a:solidFill>
                <a:latin typeface="Cambria"/>
                <a:ea typeface="Cambria"/>
                <a:cs typeface="Cambria"/>
              </a:rPr>
              <a:t>Use description, market value, tax, tax exempt, latitude and longitude</a:t>
            </a:r>
          </a:p>
          <a:p>
            <a:pPr marL="971550" lvl="1" indent="-285750" rtl="0">
              <a:lnSpc>
                <a:spcPct val="100000"/>
              </a:lnSpc>
              <a:spcBef>
                <a:spcPts val="0"/>
              </a:spcBef>
              <a:spcAft>
                <a:spcPts val="0"/>
              </a:spcAft>
              <a:buFont typeface="Arial" panose="020B0604020202020204" pitchFamily="34" charset="0"/>
              <a:buChar char="•"/>
            </a:pPr>
            <a:r>
              <a:rPr lang="en" sz="2000" dirty="0">
                <a:solidFill>
                  <a:schemeClr val="bg1"/>
                </a:solidFill>
                <a:latin typeface="Cambria"/>
                <a:ea typeface="Cambria"/>
                <a:cs typeface="Cambria"/>
              </a:rPr>
              <a:t>parc code</a:t>
            </a:r>
          </a:p>
          <a:p>
            <a:pPr marL="971550" lvl="1" indent="-285750" rtl="0">
              <a:lnSpc>
                <a:spcPct val="100000"/>
              </a:lnSpc>
              <a:spcBef>
                <a:spcPts val="0"/>
              </a:spcBef>
              <a:spcAft>
                <a:spcPts val="0"/>
              </a:spcAft>
              <a:buFont typeface="Arial" panose="020B0604020202020204" pitchFamily="34" charset="0"/>
              <a:buChar char="•"/>
            </a:pPr>
            <a:r>
              <a:rPr lang="en" sz="2000" dirty="0">
                <a:solidFill>
                  <a:schemeClr val="bg1"/>
                </a:solidFill>
                <a:latin typeface="Cambria"/>
                <a:ea typeface="Cambria"/>
                <a:cs typeface="Cambria"/>
              </a:rPr>
              <a:t>green </a:t>
            </a:r>
            <a:r>
              <a:rPr lang="en" sz="2000" dirty="0" smtClean="0">
                <a:solidFill>
                  <a:schemeClr val="bg1"/>
                </a:solidFill>
                <a:latin typeface="Cambria"/>
                <a:ea typeface="Cambria"/>
                <a:cs typeface="Cambria"/>
              </a:rPr>
              <a:t>acre</a:t>
            </a:r>
          </a:p>
          <a:p>
            <a:pPr marL="685800" lvl="1" rtl="0">
              <a:lnSpc>
                <a:spcPct val="100000"/>
              </a:lnSpc>
              <a:spcBef>
                <a:spcPts val="0"/>
              </a:spcBef>
              <a:spcAft>
                <a:spcPts val="0"/>
              </a:spcAft>
            </a:pPr>
            <a:endParaRPr lang="en" sz="2000" dirty="0" smtClean="0">
              <a:solidFill>
                <a:schemeClr val="bg1"/>
              </a:solidFill>
              <a:latin typeface="Cambria"/>
              <a:ea typeface="Cambria"/>
              <a:cs typeface="Cambria"/>
            </a:endParaRPr>
          </a:p>
          <a:p>
            <a:pPr marL="514350" lvl="0" indent="-285750" rtl="0">
              <a:lnSpc>
                <a:spcPct val="100000"/>
              </a:lnSpc>
              <a:spcBef>
                <a:spcPts val="0"/>
              </a:spcBef>
              <a:spcAft>
                <a:spcPts val="0"/>
              </a:spcAft>
              <a:buFont typeface="Arial" panose="020B0604020202020204" pitchFamily="34" charset="0"/>
              <a:buChar char="•"/>
            </a:pPr>
            <a:r>
              <a:rPr lang="en" sz="2000" dirty="0" smtClean="0">
                <a:solidFill>
                  <a:schemeClr val="bg1"/>
                </a:solidFill>
              </a:rPr>
              <a:t>Condensed timeframe to 2005 - 2014</a:t>
            </a:r>
            <a:endParaRPr lang="en" sz="2000" dirty="0">
              <a:solidFill>
                <a:schemeClr val="bg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199203"/>
            <a:ext cx="8520600" cy="572700"/>
          </a:xfrm>
          <a:prstGeom prst="rect">
            <a:avLst/>
          </a:prstGeom>
        </p:spPr>
        <p:txBody>
          <a:bodyPr lIns="91425" tIns="91425" rIns="91425" bIns="91425" anchor="t" anchorCtr="0">
            <a:noAutofit/>
          </a:bodyPr>
          <a:lstStyle/>
          <a:p>
            <a:pPr lvl="0">
              <a:spcBef>
                <a:spcPts val="0"/>
              </a:spcBef>
              <a:buNone/>
            </a:pPr>
            <a:r>
              <a:rPr lang="en" b="1" dirty="0">
                <a:solidFill>
                  <a:schemeClr val="bg1"/>
                </a:solidFill>
              </a:rPr>
              <a:t>Understanding Lake Data</a:t>
            </a:r>
          </a:p>
        </p:txBody>
      </p:sp>
      <p:sp>
        <p:nvSpPr>
          <p:cNvPr id="90" name="Shape 90"/>
          <p:cNvSpPr txBox="1">
            <a:spLocks noGrp="1"/>
          </p:cNvSpPr>
          <p:nvPr>
            <p:ph type="body" idx="1"/>
          </p:nvPr>
        </p:nvSpPr>
        <p:spPr>
          <a:xfrm>
            <a:off x="311700" y="771903"/>
            <a:ext cx="8520600" cy="3416400"/>
          </a:xfrm>
          <a:prstGeom prst="rect">
            <a:avLst/>
          </a:prstGeom>
        </p:spPr>
        <p:txBody>
          <a:bodyPr lIns="91425" tIns="91425" rIns="91425" bIns="91425" anchor="t" anchorCtr="0">
            <a:noAutofit/>
          </a:bodyPr>
          <a:lstStyle/>
          <a:p>
            <a:pPr marL="514350" lvl="0" indent="-285750" rtl="0">
              <a:lnSpc>
                <a:spcPct val="150000"/>
              </a:lnSpc>
              <a:spcBef>
                <a:spcPts val="0"/>
              </a:spcBef>
              <a:buFont typeface="Arial" panose="020B0604020202020204" pitchFamily="34" charset="0"/>
              <a:buChar char="•"/>
            </a:pPr>
            <a:r>
              <a:rPr lang="en" sz="2400" dirty="0">
                <a:solidFill>
                  <a:schemeClr val="bg1"/>
                </a:solidFill>
              </a:rPr>
              <a:t>Dataset available from 1980 to 2014</a:t>
            </a:r>
          </a:p>
          <a:p>
            <a:pPr marL="514350" lvl="0" indent="-285750" rtl="0">
              <a:lnSpc>
                <a:spcPct val="150000"/>
              </a:lnSpc>
              <a:spcBef>
                <a:spcPts val="0"/>
              </a:spcBef>
              <a:buFont typeface="Arial" panose="020B0604020202020204" pitchFamily="34" charset="0"/>
              <a:buChar char="•"/>
            </a:pPr>
            <a:r>
              <a:rPr lang="en" sz="2400" dirty="0">
                <a:solidFill>
                  <a:schemeClr val="bg1"/>
                </a:solidFill>
              </a:rPr>
              <a:t>Extremely sparse</a:t>
            </a:r>
          </a:p>
          <a:p>
            <a:pPr marL="514350" lvl="0" indent="-285750" rtl="0">
              <a:lnSpc>
                <a:spcPct val="150000"/>
              </a:lnSpc>
              <a:spcBef>
                <a:spcPts val="0"/>
              </a:spcBef>
              <a:buFont typeface="Arial" panose="020B0604020202020204" pitchFamily="34" charset="0"/>
              <a:buChar char="•"/>
            </a:pPr>
            <a:r>
              <a:rPr lang="en" sz="2400" dirty="0">
                <a:solidFill>
                  <a:schemeClr val="bg1"/>
                </a:solidFill>
              </a:rPr>
              <a:t>Lakes had several measurements in any given year - Number and type was inconsistent from lake to lake</a:t>
            </a:r>
          </a:p>
          <a:p>
            <a:pPr marL="514350" lvl="0" indent="-285750" rtl="0">
              <a:lnSpc>
                <a:spcPct val="150000"/>
              </a:lnSpc>
              <a:spcBef>
                <a:spcPts val="0"/>
              </a:spcBef>
              <a:buFont typeface="Arial" panose="020B0604020202020204" pitchFamily="34" charset="0"/>
              <a:buChar char="•"/>
            </a:pPr>
            <a:r>
              <a:rPr lang="en" sz="2400" dirty="0">
                <a:solidFill>
                  <a:schemeClr val="bg1"/>
                </a:solidFill>
              </a:rPr>
              <a:t>Phosphorous outliers</a:t>
            </a:r>
          </a:p>
          <a:p>
            <a:pPr marL="514350" lvl="0" indent="-285750" rtl="0">
              <a:lnSpc>
                <a:spcPct val="150000"/>
              </a:lnSpc>
              <a:spcBef>
                <a:spcPts val="0"/>
              </a:spcBef>
              <a:buFont typeface="Arial" panose="020B0604020202020204" pitchFamily="34" charset="0"/>
              <a:buChar char="•"/>
            </a:pPr>
            <a:r>
              <a:rPr lang="en" sz="2400" dirty="0">
                <a:solidFill>
                  <a:schemeClr val="bg1"/>
                </a:solidFill>
              </a:rPr>
              <a:t>Not all lakes had seasonal lake grade in every year</a:t>
            </a:r>
          </a:p>
          <a:p>
            <a:pPr marL="285750" lvl="0" indent="-285750">
              <a:lnSpc>
                <a:spcPct val="150000"/>
              </a:lnSpc>
              <a:spcBef>
                <a:spcPts val="0"/>
              </a:spcBef>
              <a:buFont typeface="Arial" panose="020B0604020202020204" pitchFamily="34" charset="0"/>
              <a:buChar char="•"/>
            </a:pPr>
            <a:endParaRPr dirty="0">
              <a:solidFill>
                <a:schemeClr val="bg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Shape 95"/>
          <p:cNvPicPr preferRelativeResize="0"/>
          <p:nvPr/>
        </p:nvPicPr>
        <p:blipFill rotWithShape="1">
          <a:blip r:embed="rId3">
            <a:alphaModFix/>
          </a:blip>
          <a:srcRect r="-4964" b="-4964"/>
          <a:stretch/>
        </p:blipFill>
        <p:spPr>
          <a:xfrm>
            <a:off x="0" y="0"/>
            <a:ext cx="5943600" cy="3876675"/>
          </a:xfrm>
          <a:prstGeom prst="rect">
            <a:avLst/>
          </a:prstGeom>
          <a:noFill/>
          <a:ln>
            <a:noFill/>
          </a:ln>
        </p:spPr>
      </p:pic>
      <p:pic>
        <p:nvPicPr>
          <p:cNvPr id="96" name="Shape 96"/>
          <p:cNvPicPr preferRelativeResize="0"/>
          <p:nvPr/>
        </p:nvPicPr>
        <p:blipFill>
          <a:blip r:embed="rId4">
            <a:alphaModFix/>
          </a:blip>
          <a:stretch>
            <a:fillRect/>
          </a:stretch>
        </p:blipFill>
        <p:spPr>
          <a:xfrm>
            <a:off x="3200400" y="3543300"/>
            <a:ext cx="5943600" cy="1600200"/>
          </a:xfrm>
          <a:prstGeom prst="rect">
            <a:avLst/>
          </a:prstGeom>
          <a:noFill/>
          <a:ln w="12700">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b="1" dirty="0">
                <a:solidFill>
                  <a:schemeClr val="bg1"/>
                </a:solidFill>
              </a:rPr>
              <a:t>Processing Lake Data</a:t>
            </a:r>
          </a:p>
        </p:txBody>
      </p:sp>
      <p:sp>
        <p:nvSpPr>
          <p:cNvPr id="102" name="Shape 10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514350" lvl="0" indent="-285750" rtl="0">
              <a:lnSpc>
                <a:spcPct val="150000"/>
              </a:lnSpc>
              <a:spcBef>
                <a:spcPts val="0"/>
              </a:spcBef>
              <a:buFont typeface="Arial" panose="020B0604020202020204" pitchFamily="34" charset="0"/>
              <a:buChar char="•"/>
            </a:pPr>
            <a:r>
              <a:rPr lang="en" sz="2400" dirty="0">
                <a:solidFill>
                  <a:schemeClr val="bg1"/>
                </a:solidFill>
              </a:rPr>
              <a:t>Watershed Trends</a:t>
            </a:r>
          </a:p>
          <a:p>
            <a:pPr marL="514350" lvl="0" indent="-285750" rtl="0">
              <a:lnSpc>
                <a:spcPct val="150000"/>
              </a:lnSpc>
              <a:spcBef>
                <a:spcPts val="0"/>
              </a:spcBef>
              <a:buFont typeface="Arial" panose="020B0604020202020204" pitchFamily="34" charset="0"/>
              <a:buChar char="•"/>
            </a:pPr>
            <a:r>
              <a:rPr lang="en" sz="2400" dirty="0">
                <a:solidFill>
                  <a:schemeClr val="bg1"/>
                </a:solidFill>
              </a:rPr>
              <a:t>Identify lakes with consistent seasonal lake grade over time</a:t>
            </a:r>
          </a:p>
          <a:p>
            <a:pPr marL="971550" lvl="1" indent="-285750" rtl="0">
              <a:lnSpc>
                <a:spcPct val="150000"/>
              </a:lnSpc>
              <a:spcBef>
                <a:spcPts val="0"/>
              </a:spcBef>
              <a:buFont typeface="Arial" panose="020B0604020202020204" pitchFamily="34" charset="0"/>
              <a:buChar char="•"/>
            </a:pPr>
            <a:r>
              <a:rPr lang="en" sz="2400" dirty="0">
                <a:solidFill>
                  <a:schemeClr val="bg1"/>
                </a:solidFill>
                <a:latin typeface="Cambria"/>
                <a:ea typeface="Cambria"/>
                <a:cs typeface="Cambria"/>
              </a:rPr>
              <a:t>Focus on consistently good and bad lakes</a:t>
            </a:r>
          </a:p>
          <a:p>
            <a:pPr marL="514350" lvl="0" indent="-285750" rtl="0">
              <a:lnSpc>
                <a:spcPct val="150000"/>
              </a:lnSpc>
              <a:spcBef>
                <a:spcPts val="0"/>
              </a:spcBef>
              <a:buFont typeface="Arial" panose="020B0604020202020204" pitchFamily="34" charset="0"/>
              <a:buChar char="•"/>
            </a:pPr>
            <a:r>
              <a:rPr lang="en" sz="2400" dirty="0">
                <a:solidFill>
                  <a:schemeClr val="bg1"/>
                </a:solidFill>
              </a:rPr>
              <a:t>Reasonable file size - data refining was not required</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graphicFrame>
        <p:nvGraphicFramePr>
          <p:cNvPr id="107" name="Shape 107"/>
          <p:cNvGraphicFramePr/>
          <p:nvPr>
            <p:extLst>
              <p:ext uri="{D42A27DB-BD31-4B8C-83A1-F6EECF244321}">
                <p14:modId xmlns:p14="http://schemas.microsoft.com/office/powerpoint/2010/main" val="815195830"/>
              </p:ext>
            </p:extLst>
          </p:nvPr>
        </p:nvGraphicFramePr>
        <p:xfrm>
          <a:off x="79400" y="465400"/>
          <a:ext cx="8984400" cy="4273660"/>
        </p:xfrm>
        <a:graphic>
          <a:graphicData uri="http://schemas.openxmlformats.org/drawingml/2006/table">
            <a:tbl>
              <a:tblPr>
                <a:noFill/>
                <a:tableStyleId>{DA924A32-F462-4A00-B9F1-B24DC9D6C796}</a:tableStyleId>
              </a:tblPr>
              <a:tblGrid>
                <a:gridCol w="2246100"/>
                <a:gridCol w="2246100"/>
                <a:gridCol w="2246100"/>
                <a:gridCol w="2246100"/>
              </a:tblGrid>
              <a:tr h="677050">
                <a:tc gridSpan="2">
                  <a:txBody>
                    <a:bodyPr/>
                    <a:lstStyle/>
                    <a:p>
                      <a:pPr lvl="0">
                        <a:spcBef>
                          <a:spcPts val="0"/>
                        </a:spcBef>
                        <a:buNone/>
                      </a:pPr>
                      <a:r>
                        <a:rPr lang="en" sz="2000" b="1" dirty="0">
                          <a:solidFill>
                            <a:schemeClr val="bg1"/>
                          </a:solidFill>
                          <a:latin typeface="Cambria"/>
                        </a:rPr>
                        <a:t>Bad Lakes</a:t>
                      </a:r>
                    </a:p>
                    <a:p>
                      <a:pPr lvl="0">
                        <a:spcBef>
                          <a:spcPts val="0"/>
                        </a:spcBef>
                        <a:buNone/>
                      </a:pPr>
                      <a:r>
                        <a:rPr lang="en" sz="1200" dirty="0">
                          <a:solidFill>
                            <a:schemeClr val="bg1"/>
                          </a:solidFill>
                          <a:latin typeface="Cambria"/>
                        </a:rPr>
                        <a:t>(Seasonal Lake Grade </a:t>
                      </a:r>
                      <a:r>
                        <a:rPr lang="en" sz="1200" b="1" dirty="0">
                          <a:solidFill>
                            <a:schemeClr val="bg1"/>
                          </a:solidFill>
                          <a:latin typeface="Cambria"/>
                        </a:rPr>
                        <a:t>&lt;=1 </a:t>
                      </a:r>
                      <a:r>
                        <a:rPr lang="en" sz="1200" dirty="0">
                          <a:solidFill>
                            <a:schemeClr val="bg1"/>
                          </a:solidFill>
                          <a:latin typeface="Cambria"/>
                        </a:rPr>
                        <a:t>consistently from 2005-2014)</a:t>
                      </a:r>
                    </a:p>
                  </a:txBody>
                  <a:tcPr marL="91425" marR="91425" marT="91425" marB="91425">
                    <a:lnL w="28575" cap="flat" cmpd="sng">
                      <a:solidFill>
                        <a:srgbClr val="9E9E9E"/>
                      </a:solidFill>
                      <a:prstDash val="solid"/>
                      <a:round/>
                      <a:headEnd type="none" w="med" len="med"/>
                      <a:tailEnd type="none" w="med" len="med"/>
                    </a:lnL>
                    <a:lnR w="28575" cap="flat" cmpd="sng">
                      <a:solidFill>
                        <a:srgbClr val="9E9E9E"/>
                      </a:solidFill>
                      <a:prstDash val="solid"/>
                      <a:round/>
                      <a:headEnd type="none" w="med" len="med"/>
                      <a:tailEnd type="none" w="med" len="med"/>
                    </a:lnR>
                    <a:lnT w="28575" cap="flat" cmpd="sng">
                      <a:solidFill>
                        <a:srgbClr val="9E9E9E"/>
                      </a:solidFill>
                      <a:prstDash val="solid"/>
                      <a:round/>
                      <a:headEnd type="none" w="med" len="med"/>
                      <a:tailEnd type="none" w="med" len="med"/>
                    </a:lnT>
                    <a:lnB w="28575" cap="flat" cmpd="sng">
                      <a:solidFill>
                        <a:srgbClr val="9E9E9E"/>
                      </a:solidFill>
                      <a:prstDash val="solid"/>
                      <a:round/>
                      <a:headEnd type="none" w="med" len="med"/>
                      <a:tailEnd type="none" w="med" len="med"/>
                    </a:lnB>
                  </a:tcPr>
                </a:tc>
                <a:tc hMerge="1">
                  <a:txBody>
                    <a:bodyPr/>
                    <a:lstStyle/>
                    <a:p>
                      <a:endParaRPr lang="en-US"/>
                    </a:p>
                  </a:txBody>
                  <a:tcPr/>
                </a:tc>
                <a:tc gridSpan="2">
                  <a:txBody>
                    <a:bodyPr/>
                    <a:lstStyle/>
                    <a:p>
                      <a:pPr lvl="0">
                        <a:spcBef>
                          <a:spcPts val="0"/>
                        </a:spcBef>
                        <a:buNone/>
                      </a:pPr>
                      <a:r>
                        <a:rPr lang="en" sz="2000" b="1" dirty="0">
                          <a:solidFill>
                            <a:schemeClr val="bg1"/>
                          </a:solidFill>
                          <a:latin typeface="Cambria"/>
                        </a:rPr>
                        <a:t>Good Lakes </a:t>
                      </a:r>
                    </a:p>
                    <a:p>
                      <a:pPr lvl="0">
                        <a:spcBef>
                          <a:spcPts val="0"/>
                        </a:spcBef>
                        <a:buNone/>
                      </a:pPr>
                      <a:r>
                        <a:rPr lang="en" sz="1200" dirty="0">
                          <a:solidFill>
                            <a:schemeClr val="bg1"/>
                          </a:solidFill>
                          <a:latin typeface="Cambria"/>
                        </a:rPr>
                        <a:t>(Seasonal Lake Grade </a:t>
                      </a:r>
                      <a:r>
                        <a:rPr lang="en" sz="1200" b="1" dirty="0">
                          <a:solidFill>
                            <a:schemeClr val="bg1"/>
                          </a:solidFill>
                          <a:latin typeface="Cambria"/>
                        </a:rPr>
                        <a:t>&gt;= 3</a:t>
                      </a:r>
                      <a:r>
                        <a:rPr lang="en" sz="1200" dirty="0">
                          <a:solidFill>
                            <a:schemeClr val="bg1"/>
                          </a:solidFill>
                          <a:latin typeface="Cambria"/>
                        </a:rPr>
                        <a:t> consistently from 2005-2014)</a:t>
                      </a:r>
                    </a:p>
                  </a:txBody>
                  <a:tcPr marL="91425" marR="91425" marT="91425" marB="91425">
                    <a:lnL w="28575" cap="flat" cmpd="sng">
                      <a:solidFill>
                        <a:srgbClr val="9E9E9E"/>
                      </a:solidFill>
                      <a:prstDash val="solid"/>
                      <a:round/>
                      <a:headEnd type="none" w="med" len="med"/>
                      <a:tailEnd type="none" w="med" len="med"/>
                    </a:lnL>
                    <a:lnR w="28575" cap="flat" cmpd="sng">
                      <a:solidFill>
                        <a:srgbClr val="9E9E9E"/>
                      </a:solidFill>
                      <a:prstDash val="solid"/>
                      <a:round/>
                      <a:headEnd type="none" w="med" len="med"/>
                      <a:tailEnd type="none" w="med" len="med"/>
                    </a:lnR>
                    <a:lnT w="28575" cap="flat" cmpd="sng">
                      <a:solidFill>
                        <a:srgbClr val="9E9E9E"/>
                      </a:solidFill>
                      <a:prstDash val="solid"/>
                      <a:round/>
                      <a:headEnd type="none" w="med" len="med"/>
                      <a:tailEnd type="none" w="med" len="med"/>
                    </a:lnT>
                    <a:lnB w="28575" cap="flat" cmpd="sng">
                      <a:solidFill>
                        <a:srgbClr val="9E9E9E"/>
                      </a:solidFill>
                      <a:prstDash val="solid"/>
                      <a:round/>
                      <a:headEnd type="none" w="med" len="med"/>
                      <a:tailEnd type="none" w="med" len="med"/>
                    </a:lnB>
                  </a:tcPr>
                </a:tc>
                <a:tc hMerge="1">
                  <a:txBody>
                    <a:bodyPr/>
                    <a:lstStyle/>
                    <a:p>
                      <a:endParaRPr lang="en-US"/>
                    </a:p>
                  </a:txBody>
                  <a:tcPr/>
                </a:tc>
              </a:tr>
              <a:tr h="1281425">
                <a:tc>
                  <a:txBody>
                    <a:bodyPr/>
                    <a:lstStyle/>
                    <a:p>
                      <a:pPr lvl="0">
                        <a:spcBef>
                          <a:spcPts val="0"/>
                        </a:spcBef>
                        <a:buNone/>
                      </a:pPr>
                      <a:r>
                        <a:rPr lang="en" dirty="0">
                          <a:solidFill>
                            <a:schemeClr val="bg1"/>
                          </a:solidFill>
                          <a:latin typeface="Cambria"/>
                        </a:rPr>
                        <a:t>Alimagnet</a:t>
                      </a:r>
                    </a:p>
                    <a:p>
                      <a:pPr lvl="0">
                        <a:spcBef>
                          <a:spcPts val="0"/>
                        </a:spcBef>
                        <a:buNone/>
                      </a:pPr>
                      <a:r>
                        <a:rPr lang="en" dirty="0">
                          <a:solidFill>
                            <a:schemeClr val="bg1"/>
                          </a:solidFill>
                          <a:latin typeface="Cambria"/>
                        </a:rPr>
                        <a:t>Bay Pond (starts at 2006)</a:t>
                      </a:r>
                    </a:p>
                    <a:p>
                      <a:pPr lvl="0">
                        <a:spcBef>
                          <a:spcPts val="0"/>
                        </a:spcBef>
                        <a:buNone/>
                      </a:pPr>
                      <a:r>
                        <a:rPr lang="en" dirty="0">
                          <a:solidFill>
                            <a:schemeClr val="bg1"/>
                          </a:solidFill>
                          <a:latin typeface="Cambria"/>
                        </a:rPr>
                        <a:t>Benton</a:t>
                      </a:r>
                    </a:p>
                    <a:p>
                      <a:pPr lvl="0">
                        <a:spcBef>
                          <a:spcPts val="0"/>
                        </a:spcBef>
                        <a:buNone/>
                      </a:pPr>
                      <a:r>
                        <a:rPr lang="en" dirty="0">
                          <a:solidFill>
                            <a:schemeClr val="bg1"/>
                          </a:solidFill>
                          <a:latin typeface="Cambria"/>
                        </a:rPr>
                        <a:t>Benz (goes to 2012)</a:t>
                      </a:r>
                    </a:p>
                    <a:p>
                      <a:pPr lvl="0">
                        <a:spcBef>
                          <a:spcPts val="0"/>
                        </a:spcBef>
                        <a:buNone/>
                      </a:pPr>
                      <a:r>
                        <a:rPr lang="en" dirty="0">
                          <a:solidFill>
                            <a:schemeClr val="bg1"/>
                          </a:solidFill>
                          <a:latin typeface="Cambria"/>
                        </a:rPr>
                        <a:t>Cobblecrest (goes to 2013)</a:t>
                      </a:r>
                    </a:p>
                    <a:p>
                      <a:pPr lvl="0">
                        <a:spcBef>
                          <a:spcPts val="0"/>
                        </a:spcBef>
                        <a:buNone/>
                      </a:pPr>
                      <a:r>
                        <a:rPr lang="en" dirty="0">
                          <a:solidFill>
                            <a:schemeClr val="bg1"/>
                          </a:solidFill>
                          <a:latin typeface="Cambria"/>
                        </a:rPr>
                        <a:t>Colby</a:t>
                      </a:r>
                    </a:p>
                    <a:p>
                      <a:pPr lvl="0">
                        <a:spcBef>
                          <a:spcPts val="0"/>
                        </a:spcBef>
                        <a:buNone/>
                      </a:pPr>
                      <a:r>
                        <a:rPr lang="en" dirty="0">
                          <a:solidFill>
                            <a:schemeClr val="bg1"/>
                          </a:solidFill>
                          <a:latin typeface="Cambria"/>
                        </a:rPr>
                        <a:t>Cornelia</a:t>
                      </a:r>
                    </a:p>
                    <a:p>
                      <a:pPr lvl="0">
                        <a:spcBef>
                          <a:spcPts val="0"/>
                        </a:spcBef>
                        <a:buNone/>
                      </a:pPr>
                      <a:r>
                        <a:rPr lang="en" dirty="0">
                          <a:solidFill>
                            <a:schemeClr val="bg1"/>
                          </a:solidFill>
                          <a:latin typeface="Cambria"/>
                        </a:rPr>
                        <a:t>Downs</a:t>
                      </a:r>
                    </a:p>
                    <a:p>
                      <a:pPr lvl="0">
                        <a:spcBef>
                          <a:spcPts val="0"/>
                        </a:spcBef>
                        <a:buNone/>
                      </a:pPr>
                      <a:r>
                        <a:rPr lang="en" dirty="0">
                          <a:solidFill>
                            <a:schemeClr val="bg1"/>
                          </a:solidFill>
                          <a:latin typeface="Cambria"/>
                        </a:rPr>
                        <a:t>Eagle</a:t>
                      </a:r>
                    </a:p>
                    <a:p>
                      <a:pPr lvl="0">
                        <a:spcBef>
                          <a:spcPts val="0"/>
                        </a:spcBef>
                        <a:buNone/>
                      </a:pPr>
                      <a:r>
                        <a:rPr lang="en" dirty="0">
                          <a:solidFill>
                            <a:schemeClr val="bg1"/>
                          </a:solidFill>
                          <a:latin typeface="Cambria"/>
                        </a:rPr>
                        <a:t>East (goes to 2013)</a:t>
                      </a:r>
                    </a:p>
                    <a:p>
                      <a:pPr lvl="0">
                        <a:spcBef>
                          <a:spcPts val="0"/>
                        </a:spcBef>
                        <a:buNone/>
                      </a:pPr>
                      <a:r>
                        <a:rPr lang="en" dirty="0">
                          <a:solidFill>
                            <a:schemeClr val="bg1"/>
                          </a:solidFill>
                          <a:latin typeface="Cambria"/>
                        </a:rPr>
                        <a:t>Farquar</a:t>
                      </a:r>
                    </a:p>
                    <a:p>
                      <a:pPr lvl="0">
                        <a:spcBef>
                          <a:spcPts val="0"/>
                        </a:spcBef>
                        <a:buNone/>
                      </a:pPr>
                      <a:r>
                        <a:rPr lang="en" dirty="0">
                          <a:solidFill>
                            <a:schemeClr val="bg1"/>
                          </a:solidFill>
                          <a:latin typeface="Cambria"/>
                        </a:rPr>
                        <a:t>George Watch (goes to 2013)</a:t>
                      </a:r>
                    </a:p>
                    <a:p>
                      <a:pPr lvl="0">
                        <a:spcBef>
                          <a:spcPts val="0"/>
                        </a:spcBef>
                        <a:buNone/>
                      </a:pPr>
                      <a:r>
                        <a:rPr lang="en" dirty="0">
                          <a:solidFill>
                            <a:schemeClr val="bg1"/>
                          </a:solidFill>
                          <a:latin typeface="Cambria"/>
                        </a:rPr>
                        <a:t>July (starts at 2006)</a:t>
                      </a:r>
                    </a:p>
                  </a:txBody>
                  <a:tcPr marL="91425" marR="91425" marT="91425" marB="91425">
                    <a:lnL w="28575" cap="flat" cmpd="sng">
                      <a:solidFill>
                        <a:srgbClr val="9E9E9E"/>
                      </a:solidFill>
                      <a:prstDash val="solid"/>
                      <a:round/>
                      <a:headEnd type="none" w="med" len="med"/>
                      <a:tailEnd type="none" w="med" len="med"/>
                    </a:lnL>
                    <a:lnR w="28575" cap="flat" cmpd="sng">
                      <a:solidFill>
                        <a:srgbClr val="9E9E9E"/>
                      </a:solidFill>
                      <a:prstDash val="solid"/>
                      <a:round/>
                      <a:headEnd type="none" w="med" len="med"/>
                      <a:tailEnd type="none" w="med" len="med"/>
                    </a:lnR>
                    <a:lnT w="28575" cap="flat" cmpd="sng">
                      <a:solidFill>
                        <a:srgbClr val="9E9E9E"/>
                      </a:solidFill>
                      <a:prstDash val="solid"/>
                      <a:round/>
                      <a:headEnd type="none" w="med" len="med"/>
                      <a:tailEnd type="none" w="med" len="med"/>
                    </a:lnT>
                    <a:lnB w="28575" cap="flat" cmpd="sng">
                      <a:solidFill>
                        <a:srgbClr val="9E9E9E"/>
                      </a:solidFill>
                      <a:prstDash val="solid"/>
                      <a:round/>
                      <a:headEnd type="none" w="med" len="med"/>
                      <a:tailEnd type="none" w="med" len="med"/>
                    </a:lnB>
                  </a:tcPr>
                </a:tc>
                <a:tc>
                  <a:txBody>
                    <a:bodyPr/>
                    <a:lstStyle/>
                    <a:p>
                      <a:pPr lvl="0">
                        <a:spcBef>
                          <a:spcPts val="0"/>
                        </a:spcBef>
                        <a:buNone/>
                      </a:pPr>
                      <a:r>
                        <a:rPr lang="en" dirty="0">
                          <a:solidFill>
                            <a:schemeClr val="bg1"/>
                          </a:solidFill>
                          <a:latin typeface="Cambria"/>
                        </a:rPr>
                        <a:t>Lynch (starts at 2006)</a:t>
                      </a:r>
                    </a:p>
                    <a:p>
                      <a:pPr lvl="0">
                        <a:spcBef>
                          <a:spcPts val="0"/>
                        </a:spcBef>
                        <a:buNone/>
                      </a:pPr>
                      <a:r>
                        <a:rPr lang="en" dirty="0">
                          <a:solidFill>
                            <a:schemeClr val="bg1"/>
                          </a:solidFill>
                          <a:latin typeface="Cambria"/>
                        </a:rPr>
                        <a:t>Markgraf</a:t>
                      </a:r>
                    </a:p>
                    <a:p>
                      <a:pPr lvl="0">
                        <a:spcBef>
                          <a:spcPts val="0"/>
                        </a:spcBef>
                        <a:buNone/>
                      </a:pPr>
                      <a:r>
                        <a:rPr lang="en" dirty="0">
                          <a:solidFill>
                            <a:schemeClr val="bg1"/>
                          </a:solidFill>
                          <a:latin typeface="Cambria"/>
                        </a:rPr>
                        <a:t>McKnight (starts at 2006)</a:t>
                      </a:r>
                    </a:p>
                    <a:p>
                      <a:pPr lvl="0">
                        <a:spcBef>
                          <a:spcPts val="0"/>
                        </a:spcBef>
                        <a:buNone/>
                      </a:pPr>
                      <a:r>
                        <a:rPr lang="en" dirty="0">
                          <a:solidFill>
                            <a:schemeClr val="bg1"/>
                          </a:solidFill>
                          <a:latin typeface="Cambria"/>
                        </a:rPr>
                        <a:t>Miller</a:t>
                      </a:r>
                    </a:p>
                    <a:p>
                      <a:pPr lvl="0">
                        <a:spcBef>
                          <a:spcPts val="0"/>
                        </a:spcBef>
                        <a:buNone/>
                      </a:pPr>
                      <a:r>
                        <a:rPr lang="en" dirty="0">
                          <a:solidFill>
                            <a:schemeClr val="bg1"/>
                          </a:solidFill>
                          <a:latin typeface="Cambria"/>
                        </a:rPr>
                        <a:t>Swede</a:t>
                      </a:r>
                    </a:p>
                    <a:p>
                      <a:pPr lvl="0">
                        <a:spcBef>
                          <a:spcPts val="0"/>
                        </a:spcBef>
                        <a:buNone/>
                      </a:pPr>
                      <a:endParaRPr dirty="0">
                        <a:solidFill>
                          <a:schemeClr val="bg1"/>
                        </a:solidFill>
                        <a:latin typeface="Cambria"/>
                      </a:endParaRPr>
                    </a:p>
                  </a:txBody>
                  <a:tcPr marL="91425" marR="91425" marT="91425" marB="91425">
                    <a:lnL w="28575" cap="flat" cmpd="sng">
                      <a:solidFill>
                        <a:srgbClr val="9E9E9E"/>
                      </a:solidFill>
                      <a:prstDash val="solid"/>
                      <a:round/>
                      <a:headEnd type="none" w="med" len="med"/>
                      <a:tailEnd type="none" w="med" len="med"/>
                    </a:lnL>
                    <a:lnR w="28575" cap="flat" cmpd="sng">
                      <a:solidFill>
                        <a:srgbClr val="9E9E9E"/>
                      </a:solidFill>
                      <a:prstDash val="solid"/>
                      <a:round/>
                      <a:headEnd type="none" w="med" len="med"/>
                      <a:tailEnd type="none" w="med" len="med"/>
                    </a:lnR>
                    <a:lnT w="28575" cap="flat" cmpd="sng">
                      <a:solidFill>
                        <a:srgbClr val="9E9E9E"/>
                      </a:solidFill>
                      <a:prstDash val="solid"/>
                      <a:round/>
                      <a:headEnd type="none" w="med" len="med"/>
                      <a:tailEnd type="none" w="med" len="med"/>
                    </a:lnT>
                    <a:lnB w="28575" cap="flat" cmpd="sng">
                      <a:solidFill>
                        <a:srgbClr val="9E9E9E"/>
                      </a:solidFill>
                      <a:prstDash val="solid"/>
                      <a:round/>
                      <a:headEnd type="none" w="med" len="med"/>
                      <a:tailEnd type="none" w="med" len="med"/>
                    </a:lnB>
                  </a:tcPr>
                </a:tc>
                <a:tc>
                  <a:txBody>
                    <a:bodyPr/>
                    <a:lstStyle/>
                    <a:p>
                      <a:pPr lvl="0">
                        <a:spcBef>
                          <a:spcPts val="0"/>
                        </a:spcBef>
                        <a:buNone/>
                      </a:pPr>
                      <a:r>
                        <a:rPr lang="en" dirty="0">
                          <a:solidFill>
                            <a:schemeClr val="bg1"/>
                          </a:solidFill>
                          <a:latin typeface="Cambria"/>
                        </a:rPr>
                        <a:t>Bass</a:t>
                      </a:r>
                    </a:p>
                    <a:p>
                      <a:pPr lvl="0">
                        <a:spcBef>
                          <a:spcPts val="0"/>
                        </a:spcBef>
                        <a:buNone/>
                      </a:pPr>
                      <a:r>
                        <a:rPr lang="en" dirty="0">
                          <a:solidFill>
                            <a:schemeClr val="bg1"/>
                          </a:solidFill>
                          <a:latin typeface="Cambria"/>
                        </a:rPr>
                        <a:t>Big Carnelian</a:t>
                      </a:r>
                    </a:p>
                    <a:p>
                      <a:pPr lvl="0">
                        <a:spcBef>
                          <a:spcPts val="0"/>
                        </a:spcBef>
                        <a:buNone/>
                      </a:pPr>
                      <a:r>
                        <a:rPr lang="en" dirty="0">
                          <a:solidFill>
                            <a:schemeClr val="bg1"/>
                          </a:solidFill>
                          <a:latin typeface="Cambria"/>
                        </a:rPr>
                        <a:t>Big Marine</a:t>
                      </a:r>
                    </a:p>
                    <a:p>
                      <a:pPr lvl="0">
                        <a:spcBef>
                          <a:spcPts val="0"/>
                        </a:spcBef>
                        <a:buNone/>
                      </a:pPr>
                      <a:r>
                        <a:rPr lang="en" dirty="0">
                          <a:solidFill>
                            <a:schemeClr val="bg1"/>
                          </a:solidFill>
                          <a:latin typeface="Cambria"/>
                        </a:rPr>
                        <a:t>Brickyard Clayhole</a:t>
                      </a:r>
                    </a:p>
                    <a:p>
                      <a:pPr lvl="0">
                        <a:spcBef>
                          <a:spcPts val="0"/>
                        </a:spcBef>
                        <a:buNone/>
                      </a:pPr>
                      <a:r>
                        <a:rPr lang="en" dirty="0">
                          <a:solidFill>
                            <a:schemeClr val="bg1"/>
                          </a:solidFill>
                          <a:latin typeface="Cambria"/>
                        </a:rPr>
                        <a:t>Bush</a:t>
                      </a:r>
                    </a:p>
                    <a:p>
                      <a:pPr lvl="0">
                        <a:spcBef>
                          <a:spcPts val="0"/>
                        </a:spcBef>
                        <a:buNone/>
                      </a:pPr>
                      <a:r>
                        <a:rPr lang="en" dirty="0">
                          <a:solidFill>
                            <a:schemeClr val="bg1"/>
                          </a:solidFill>
                          <a:latin typeface="Cambria"/>
                        </a:rPr>
                        <a:t>Cates (stops at 2013)</a:t>
                      </a:r>
                    </a:p>
                    <a:p>
                      <a:pPr lvl="0">
                        <a:spcBef>
                          <a:spcPts val="0"/>
                        </a:spcBef>
                        <a:buNone/>
                      </a:pPr>
                      <a:r>
                        <a:rPr lang="en" dirty="0">
                          <a:solidFill>
                            <a:schemeClr val="bg1"/>
                          </a:solidFill>
                          <a:latin typeface="Cambria"/>
                        </a:rPr>
                        <a:t>Cloverdale (stops at 2013)</a:t>
                      </a:r>
                    </a:p>
                    <a:p>
                      <a:pPr lvl="0">
                        <a:spcBef>
                          <a:spcPts val="0"/>
                        </a:spcBef>
                        <a:buNone/>
                      </a:pPr>
                      <a:r>
                        <a:rPr lang="en" dirty="0">
                          <a:solidFill>
                            <a:schemeClr val="bg1"/>
                          </a:solidFill>
                          <a:latin typeface="Cambria"/>
                        </a:rPr>
                        <a:t>Courthouse</a:t>
                      </a:r>
                    </a:p>
                    <a:p>
                      <a:pPr lvl="0">
                        <a:spcBef>
                          <a:spcPts val="0"/>
                        </a:spcBef>
                        <a:buNone/>
                      </a:pPr>
                      <a:r>
                        <a:rPr lang="en" dirty="0">
                          <a:solidFill>
                            <a:schemeClr val="bg1"/>
                          </a:solidFill>
                          <a:latin typeface="Cambria"/>
                        </a:rPr>
                        <a:t>DeMontreville</a:t>
                      </a:r>
                    </a:p>
                    <a:p>
                      <a:pPr lvl="0">
                        <a:spcBef>
                          <a:spcPts val="0"/>
                        </a:spcBef>
                        <a:buNone/>
                      </a:pPr>
                      <a:r>
                        <a:rPr lang="en" dirty="0">
                          <a:solidFill>
                            <a:schemeClr val="bg1"/>
                          </a:solidFill>
                          <a:latin typeface="Cambria"/>
                        </a:rPr>
                        <a:t>East Boot</a:t>
                      </a:r>
                    </a:p>
                    <a:p>
                      <a:pPr lvl="0">
                        <a:spcBef>
                          <a:spcPts val="0"/>
                        </a:spcBef>
                        <a:buNone/>
                      </a:pPr>
                      <a:r>
                        <a:rPr lang="en" dirty="0">
                          <a:solidFill>
                            <a:schemeClr val="bg1"/>
                          </a:solidFill>
                          <a:latin typeface="Cambria"/>
                        </a:rPr>
                        <a:t>Edith (starts at 2005)</a:t>
                      </a:r>
                    </a:p>
                    <a:p>
                      <a:pPr lvl="0">
                        <a:spcBef>
                          <a:spcPts val="0"/>
                        </a:spcBef>
                        <a:buNone/>
                      </a:pPr>
                      <a:r>
                        <a:rPr lang="en" dirty="0">
                          <a:solidFill>
                            <a:schemeClr val="bg1"/>
                          </a:solidFill>
                          <a:latin typeface="Cambria"/>
                        </a:rPr>
                        <a:t>Elmo (starts at 2005)</a:t>
                      </a:r>
                    </a:p>
                    <a:p>
                      <a:pPr lvl="0">
                        <a:spcBef>
                          <a:spcPts val="0"/>
                        </a:spcBef>
                        <a:buNone/>
                      </a:pPr>
                      <a:endParaRPr dirty="0">
                        <a:solidFill>
                          <a:schemeClr val="bg1"/>
                        </a:solidFill>
                        <a:latin typeface="Cambria"/>
                      </a:endParaRPr>
                    </a:p>
                  </a:txBody>
                  <a:tcPr marL="91425" marR="91425" marT="91425" marB="91425">
                    <a:lnL w="28575" cap="flat" cmpd="sng">
                      <a:solidFill>
                        <a:srgbClr val="9E9E9E"/>
                      </a:solidFill>
                      <a:prstDash val="solid"/>
                      <a:round/>
                      <a:headEnd type="none" w="med" len="med"/>
                      <a:tailEnd type="none" w="med" len="med"/>
                    </a:lnL>
                    <a:lnR w="28575" cap="flat" cmpd="sng">
                      <a:solidFill>
                        <a:srgbClr val="9E9E9E"/>
                      </a:solidFill>
                      <a:prstDash val="solid"/>
                      <a:round/>
                      <a:headEnd type="none" w="med" len="med"/>
                      <a:tailEnd type="none" w="med" len="med"/>
                    </a:lnR>
                    <a:lnT w="28575" cap="flat" cmpd="sng">
                      <a:solidFill>
                        <a:srgbClr val="9E9E9E"/>
                      </a:solidFill>
                      <a:prstDash val="solid"/>
                      <a:round/>
                      <a:headEnd type="none" w="med" len="med"/>
                      <a:tailEnd type="none" w="med" len="med"/>
                    </a:lnT>
                    <a:lnB w="28575" cap="flat" cmpd="sng">
                      <a:solidFill>
                        <a:srgbClr val="9E9E9E"/>
                      </a:solidFill>
                      <a:prstDash val="solid"/>
                      <a:round/>
                      <a:headEnd type="none" w="med" len="med"/>
                      <a:tailEnd type="none" w="med" len="med"/>
                    </a:lnB>
                  </a:tcPr>
                </a:tc>
                <a:tc>
                  <a:txBody>
                    <a:bodyPr/>
                    <a:lstStyle/>
                    <a:p>
                      <a:pPr lvl="0">
                        <a:spcBef>
                          <a:spcPts val="0"/>
                        </a:spcBef>
                        <a:buNone/>
                      </a:pPr>
                      <a:r>
                        <a:rPr lang="en" dirty="0">
                          <a:solidFill>
                            <a:schemeClr val="bg1"/>
                          </a:solidFill>
                          <a:latin typeface="Cambria"/>
                        </a:rPr>
                        <a:t>Fireman’s Clayhole</a:t>
                      </a:r>
                    </a:p>
                    <a:p>
                      <a:pPr lvl="0">
                        <a:spcBef>
                          <a:spcPts val="0"/>
                        </a:spcBef>
                        <a:buNone/>
                      </a:pPr>
                      <a:r>
                        <a:rPr lang="en" dirty="0">
                          <a:solidFill>
                            <a:schemeClr val="bg1"/>
                          </a:solidFill>
                          <a:latin typeface="Cambria"/>
                        </a:rPr>
                        <a:t>Halfbreed</a:t>
                      </a:r>
                    </a:p>
                    <a:p>
                      <a:pPr lvl="0">
                        <a:spcBef>
                          <a:spcPts val="0"/>
                        </a:spcBef>
                        <a:buNone/>
                      </a:pPr>
                      <a:r>
                        <a:rPr lang="en" dirty="0">
                          <a:solidFill>
                            <a:schemeClr val="bg1"/>
                          </a:solidFill>
                          <a:latin typeface="Cambria"/>
                        </a:rPr>
                        <a:t>Kingsley</a:t>
                      </a:r>
                    </a:p>
                    <a:p>
                      <a:pPr lvl="0">
                        <a:spcBef>
                          <a:spcPts val="0"/>
                        </a:spcBef>
                        <a:buNone/>
                      </a:pPr>
                      <a:r>
                        <a:rPr lang="en" dirty="0">
                          <a:solidFill>
                            <a:schemeClr val="bg1"/>
                          </a:solidFill>
                          <a:latin typeface="Cambria"/>
                        </a:rPr>
                        <a:t>Lac Lavon</a:t>
                      </a:r>
                    </a:p>
                    <a:p>
                      <a:pPr lvl="0">
                        <a:spcBef>
                          <a:spcPts val="0"/>
                        </a:spcBef>
                        <a:buNone/>
                      </a:pPr>
                      <a:r>
                        <a:rPr lang="en" dirty="0">
                          <a:solidFill>
                            <a:schemeClr val="bg1"/>
                          </a:solidFill>
                          <a:latin typeface="Cambria"/>
                        </a:rPr>
                        <a:t>Little Carnelian</a:t>
                      </a:r>
                    </a:p>
                    <a:p>
                      <a:pPr lvl="0">
                        <a:spcBef>
                          <a:spcPts val="0"/>
                        </a:spcBef>
                        <a:buNone/>
                      </a:pPr>
                      <a:r>
                        <a:rPr lang="en" dirty="0">
                          <a:solidFill>
                            <a:schemeClr val="bg1"/>
                          </a:solidFill>
                          <a:latin typeface="Cambria"/>
                        </a:rPr>
                        <a:t>Lower Prior</a:t>
                      </a:r>
                    </a:p>
                    <a:p>
                      <a:pPr lvl="0">
                        <a:spcBef>
                          <a:spcPts val="0"/>
                        </a:spcBef>
                        <a:buNone/>
                      </a:pPr>
                      <a:r>
                        <a:rPr lang="en" dirty="0">
                          <a:solidFill>
                            <a:schemeClr val="bg1"/>
                          </a:solidFill>
                          <a:latin typeface="Cambria"/>
                        </a:rPr>
                        <a:t>Olson</a:t>
                      </a:r>
                    </a:p>
                    <a:p>
                      <a:pPr lvl="0">
                        <a:spcBef>
                          <a:spcPts val="0"/>
                        </a:spcBef>
                        <a:buNone/>
                      </a:pPr>
                      <a:r>
                        <a:rPr lang="en" dirty="0">
                          <a:solidFill>
                            <a:schemeClr val="bg1"/>
                          </a:solidFill>
                          <a:latin typeface="Cambria"/>
                        </a:rPr>
                        <a:t>Orchard</a:t>
                      </a:r>
                    </a:p>
                    <a:p>
                      <a:pPr lvl="0">
                        <a:spcBef>
                          <a:spcPts val="0"/>
                        </a:spcBef>
                        <a:buNone/>
                      </a:pPr>
                      <a:r>
                        <a:rPr lang="en" dirty="0">
                          <a:solidFill>
                            <a:schemeClr val="bg1"/>
                          </a:solidFill>
                          <a:latin typeface="Cambria"/>
                        </a:rPr>
                        <a:t>Pine Tree</a:t>
                      </a:r>
                    </a:p>
                    <a:p>
                      <a:pPr lvl="0">
                        <a:spcBef>
                          <a:spcPts val="0"/>
                        </a:spcBef>
                        <a:buNone/>
                      </a:pPr>
                      <a:r>
                        <a:rPr lang="en" dirty="0">
                          <a:solidFill>
                            <a:schemeClr val="bg1"/>
                          </a:solidFill>
                          <a:latin typeface="Cambria"/>
                        </a:rPr>
                        <a:t>Square</a:t>
                      </a:r>
                    </a:p>
                    <a:p>
                      <a:pPr lvl="0">
                        <a:spcBef>
                          <a:spcPts val="0"/>
                        </a:spcBef>
                        <a:buNone/>
                      </a:pPr>
                      <a:r>
                        <a:rPr lang="en" dirty="0">
                          <a:solidFill>
                            <a:schemeClr val="bg1"/>
                          </a:solidFill>
                          <a:latin typeface="Cambria"/>
                        </a:rPr>
                        <a:t>St. Joe</a:t>
                      </a:r>
                    </a:p>
                    <a:p>
                      <a:pPr lvl="0">
                        <a:spcBef>
                          <a:spcPts val="0"/>
                        </a:spcBef>
                        <a:buNone/>
                      </a:pPr>
                      <a:r>
                        <a:rPr lang="en" dirty="0">
                          <a:solidFill>
                            <a:schemeClr val="bg1"/>
                          </a:solidFill>
                          <a:latin typeface="Cambria"/>
                        </a:rPr>
                        <a:t>Sunset Lake</a:t>
                      </a:r>
                    </a:p>
                    <a:p>
                      <a:pPr lvl="0">
                        <a:spcBef>
                          <a:spcPts val="0"/>
                        </a:spcBef>
                        <a:buNone/>
                      </a:pPr>
                      <a:r>
                        <a:rPr lang="en" dirty="0">
                          <a:solidFill>
                            <a:schemeClr val="bg1"/>
                          </a:solidFill>
                          <a:latin typeface="Cambria"/>
                        </a:rPr>
                        <a:t>Sunset Pond</a:t>
                      </a:r>
                    </a:p>
                    <a:p>
                      <a:pPr lvl="0">
                        <a:spcBef>
                          <a:spcPts val="0"/>
                        </a:spcBef>
                        <a:buNone/>
                      </a:pPr>
                      <a:r>
                        <a:rPr lang="en" dirty="0">
                          <a:solidFill>
                            <a:schemeClr val="bg1"/>
                          </a:solidFill>
                          <a:latin typeface="Cambria"/>
                        </a:rPr>
                        <a:t>Terrapin</a:t>
                      </a:r>
                    </a:p>
                    <a:p>
                      <a:pPr lvl="0">
                        <a:spcBef>
                          <a:spcPts val="0"/>
                        </a:spcBef>
                        <a:buNone/>
                      </a:pPr>
                      <a:r>
                        <a:rPr lang="en" dirty="0">
                          <a:solidFill>
                            <a:schemeClr val="bg1"/>
                          </a:solidFill>
                          <a:latin typeface="Cambria"/>
                        </a:rPr>
                        <a:t>West Boot</a:t>
                      </a:r>
                    </a:p>
                    <a:p>
                      <a:pPr lvl="0">
                        <a:spcBef>
                          <a:spcPts val="0"/>
                        </a:spcBef>
                        <a:buNone/>
                      </a:pPr>
                      <a:endParaRPr dirty="0">
                        <a:solidFill>
                          <a:schemeClr val="bg1"/>
                        </a:solidFill>
                        <a:latin typeface="Cambria"/>
                      </a:endParaRPr>
                    </a:p>
                  </a:txBody>
                  <a:tcPr marL="91425" marR="91425" marT="91425" marB="91425">
                    <a:lnL w="28575" cap="flat" cmpd="sng">
                      <a:solidFill>
                        <a:srgbClr val="9E9E9E"/>
                      </a:solidFill>
                      <a:prstDash val="solid"/>
                      <a:round/>
                      <a:headEnd type="none" w="med" len="med"/>
                      <a:tailEnd type="none" w="med" len="med"/>
                    </a:lnL>
                    <a:lnR w="28575" cap="flat" cmpd="sng">
                      <a:solidFill>
                        <a:srgbClr val="9E9E9E"/>
                      </a:solidFill>
                      <a:prstDash val="solid"/>
                      <a:round/>
                      <a:headEnd type="none" w="med" len="med"/>
                      <a:tailEnd type="none" w="med" len="med"/>
                    </a:lnR>
                    <a:lnT w="28575" cap="flat" cmpd="sng">
                      <a:solidFill>
                        <a:srgbClr val="9E9E9E"/>
                      </a:solidFill>
                      <a:prstDash val="solid"/>
                      <a:round/>
                      <a:headEnd type="none" w="med" len="med"/>
                      <a:tailEnd type="none" w="med" len="med"/>
                    </a:lnT>
                    <a:lnB w="28575" cap="flat" cmpd="sng">
                      <a:solidFill>
                        <a:srgbClr val="9E9E9E"/>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TM10001104[[fn=Feathered]]</Template>
  <TotalTime>4468</TotalTime>
  <Words>1079</Words>
  <Application>Microsoft Office PowerPoint</Application>
  <PresentationFormat>On-screen Show (16:9)</PresentationFormat>
  <Paragraphs>152</Paragraphs>
  <Slides>19</Slides>
  <Notes>18</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Cambria</vt:lpstr>
      <vt:lpstr>simple-dark-2</vt:lpstr>
      <vt:lpstr>MinneMUDAC 2016</vt:lpstr>
      <vt:lpstr>What we were given:</vt:lpstr>
      <vt:lpstr>Where Did We Start?</vt:lpstr>
      <vt:lpstr>Understanding Tax Data</vt:lpstr>
      <vt:lpstr>Processing Tax Data</vt:lpstr>
      <vt:lpstr>Understanding Lake Data</vt:lpstr>
      <vt:lpstr>PowerPoint Presentation</vt:lpstr>
      <vt:lpstr>Processing Lake Data</vt:lpstr>
      <vt:lpstr>PowerPoint Presentation</vt:lpstr>
      <vt:lpstr>Dealing with Sparseness and Seasonal Lake Grade </vt:lpstr>
      <vt:lpstr>Secchi and Phosphorous as Potential Substitutes  </vt:lpstr>
      <vt:lpstr>Best Watershed by Secchi Depth </vt:lpstr>
      <vt:lpstr>PowerPoint Presentation</vt:lpstr>
      <vt:lpstr>Joining Tax and Lake Data</vt:lpstr>
      <vt:lpstr>Research findings</vt:lpstr>
      <vt:lpstr>Land Use and Secchi Depth</vt:lpstr>
      <vt:lpstr>Consistently Good and Bad Lakes v. Ave Market Value</vt:lpstr>
      <vt:lpstr>Further Direction</vt:lpstr>
      <vt:lpstr>Lessons we learned about data science: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MinneMUDAC 2016</dc:title>
  <dc:creator>mathuser</dc:creator>
  <cp:lastModifiedBy>Torri Simon</cp:lastModifiedBy>
  <cp:revision>18</cp:revision>
  <cp:lastPrinted>2016-11-07T15:04:42Z</cp:lastPrinted>
  <dcterms:modified xsi:type="dcterms:W3CDTF">2016-11-18T23:17:36Z</dcterms:modified>
</cp:coreProperties>
</file>